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sldIdLst>
    <p:sldId id="309" r:id="rId3"/>
    <p:sldId id="314" r:id="rId4"/>
    <p:sldId id="315" r:id="rId5"/>
    <p:sldId id="316" r:id="rId6"/>
    <p:sldId id="297" r:id="rId7"/>
    <p:sldId id="298" r:id="rId8"/>
    <p:sldId id="300" r:id="rId9"/>
    <p:sldId id="303" r:id="rId10"/>
    <p:sldId id="305" r:id="rId11"/>
    <p:sldId id="307" r:id="rId12"/>
    <p:sldId id="301" r:id="rId13"/>
    <p:sldId id="329" r:id="rId14"/>
    <p:sldId id="323" r:id="rId15"/>
    <p:sldId id="326" r:id="rId16"/>
    <p:sldId id="325" r:id="rId17"/>
    <p:sldId id="295" r:id="rId18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D2E"/>
    <a:srgbClr val="C1D9EF"/>
    <a:srgbClr val="EAF2FA"/>
    <a:srgbClr val="67912F"/>
    <a:srgbClr val="343F48"/>
    <a:srgbClr val="000000"/>
    <a:srgbClr val="C3D3AF"/>
    <a:srgbClr val="616A71"/>
    <a:srgbClr val="02C39A"/>
    <a:srgbClr val="C7C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623" autoAdjust="0"/>
  </p:normalViewPr>
  <p:slideViewPr>
    <p:cSldViewPr snapToGrid="0">
      <p:cViewPr varScale="1">
        <p:scale>
          <a:sx n="60" d="100"/>
          <a:sy n="60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A817C-002E-487E-B113-2F6758351945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A4E2-D0E7-4390-A31C-B964255309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32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A4E2-D0E7-4390-A31C-B9642553097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38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A4E2-D0E7-4390-A31C-B9642553097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3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AD1-B2FB-423D-A2C0-5C1B871192CC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EC50-C035-4512-9B9A-F58055E96611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EB98-34E2-412F-83A0-514904FD588B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64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684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726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EB2F064B-2120-4A2F-92A3-900AC8FF511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595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070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685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131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0637-C64A-4D31-8045-3B2EA7570B4B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53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91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EADFCC0-7904-4119-8B0E-9A583C35A4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6D7053E-3D24-4B22-814E-887F587062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58709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51B118-15F6-4FE7-8ECE-FF5BB171072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4285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63965083-1445-437C-A344-357B49C20F76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C8682F-058D-4816-B976-4E6F2B1E9C6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4934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12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EB2F064B-2120-4A2F-92A3-900AC8FF511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3641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19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57C785B3-4CDD-47C9-885D-AB93DA70AB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344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250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E9E7B4D-348B-4E1F-99B3-41DF1EE1255F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1E53D8E-B3AC-4804-A5B9-B6DD372487C7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B1E1076E-1DE3-41C9-B4B8-70E798437C60}"/>
              </a:ext>
            </a:extLst>
          </p:cNvPr>
          <p:cNvGrpSpPr/>
          <p:nvPr userDrawn="1"/>
        </p:nvGrpSpPr>
        <p:grpSpPr>
          <a:xfrm>
            <a:off x="925069" y="1819851"/>
            <a:ext cx="5385035" cy="4235422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56C7C8-BB78-45B3-ADBE-AEB4A454F27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DBC72D-1BB7-4910-AB89-FF08815C60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D6A344C-FB5E-42E5-A658-3B0799340A4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78AC8A-1FEA-4A2F-B2E6-A80E7F927FC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0177-09BF-4C36-B07D-E04B0676F77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FB4BFC-90EB-4218-B42B-C23204E79F2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29AB61-F657-4732-9711-9B0F1D1560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7ECA0D5-69BA-4C03-B665-D6AC5490D28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AED4C4-F714-4D00-8A06-F47702F23BA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111012" y="2064003"/>
            <a:ext cx="5023088" cy="2861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6C2918E-7294-4AB4-B4BB-F01B1CE42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0596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0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54ED-B65A-42FA-B078-6CBCCAC4D5A4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916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4580AF-3414-46B4-BBFA-C4FCC424BB58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6E3BFF2-CA30-4CB4-BD72-23018CB998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CEDB44B-B298-47D4-9B34-97201A4B1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17019"/>
            <a:ext cx="2398240" cy="3733886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  <a:gd name="connsiteX0" fmla="*/ 195942 w 1998431"/>
              <a:gd name="connsiteY0" fmla="*/ 28227 h 3117360"/>
              <a:gd name="connsiteX1" fmla="*/ 1998431 w 1998431"/>
              <a:gd name="connsiteY1" fmla="*/ 0 h 3117360"/>
              <a:gd name="connsiteX2" fmla="*/ 1831006 w 1998431"/>
              <a:gd name="connsiteY2" fmla="*/ 3117360 h 3117360"/>
              <a:gd name="connsiteX3" fmla="*/ 0 w 1998431"/>
              <a:gd name="connsiteY3" fmla="*/ 3081700 h 3117360"/>
              <a:gd name="connsiteX4" fmla="*/ 195942 w 1998431"/>
              <a:gd name="connsiteY4" fmla="*/ 28227 h 3117360"/>
              <a:gd name="connsiteX0" fmla="*/ 195942 w 2004855"/>
              <a:gd name="connsiteY0" fmla="*/ 60503 h 3149636"/>
              <a:gd name="connsiteX1" fmla="*/ 2004855 w 2004855"/>
              <a:gd name="connsiteY1" fmla="*/ 0 h 3149636"/>
              <a:gd name="connsiteX2" fmla="*/ 1831006 w 2004855"/>
              <a:gd name="connsiteY2" fmla="*/ 3149636 h 3149636"/>
              <a:gd name="connsiteX3" fmla="*/ 0 w 2004855"/>
              <a:gd name="connsiteY3" fmla="*/ 3113976 h 3149636"/>
              <a:gd name="connsiteX4" fmla="*/ 195942 w 2004855"/>
              <a:gd name="connsiteY4" fmla="*/ 60503 h 3149636"/>
              <a:gd name="connsiteX0" fmla="*/ 195942 w 2004855"/>
              <a:gd name="connsiteY0" fmla="*/ 47593 h 3136726"/>
              <a:gd name="connsiteX1" fmla="*/ 2004855 w 2004855"/>
              <a:gd name="connsiteY1" fmla="*/ 0 h 3136726"/>
              <a:gd name="connsiteX2" fmla="*/ 1831006 w 2004855"/>
              <a:gd name="connsiteY2" fmla="*/ 3136726 h 3136726"/>
              <a:gd name="connsiteX3" fmla="*/ 0 w 2004855"/>
              <a:gd name="connsiteY3" fmla="*/ 3101066 h 3136726"/>
              <a:gd name="connsiteX4" fmla="*/ 195942 w 2004855"/>
              <a:gd name="connsiteY4" fmla="*/ 47593 h 31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855" h="3136726">
                <a:moveTo>
                  <a:pt x="195942" y="47593"/>
                </a:moveTo>
                <a:lnTo>
                  <a:pt x="2004855" y="0"/>
                </a:lnTo>
                <a:lnTo>
                  <a:pt x="1831006" y="3136726"/>
                </a:lnTo>
                <a:lnTo>
                  <a:pt x="0" y="3101066"/>
                </a:lnTo>
                <a:lnTo>
                  <a:pt x="195942" y="47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64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F17AA797-1798-4C08-849E-9333A776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BB34080-9877-4AF5-88DD-E869B8D494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48416-229E-4F1F-9D54-8C98E04342E2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B358A-3674-4B1D-B9BD-E7F0E5CD10C2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29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44A8BB-EEB9-45D1-BB64-2875A26CE44A}"/>
              </a:ext>
            </a:extLst>
          </p:cNvPr>
          <p:cNvGrpSpPr/>
          <p:nvPr userDrawn="1"/>
        </p:nvGrpSpPr>
        <p:grpSpPr>
          <a:xfrm>
            <a:off x="1287022" y="1127084"/>
            <a:ext cx="9617956" cy="5644480"/>
            <a:chOff x="2687161" y="3731096"/>
            <a:chExt cx="5158677" cy="3027467"/>
          </a:xfrm>
          <a:solidFill>
            <a:schemeClr val="bg1">
              <a:alpha val="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DB3861F-8715-46B6-A84E-EE57AF93D8C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E73E1F-F495-4074-BE49-CF79406CB60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C49C45-73E4-4020-87A5-43596670C9A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DCC7AC-818C-4750-B80E-77FEB2AD9A9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208D0E-82AB-431E-B563-66B7857C8E4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8A9569-2A01-489D-A97A-127DFB37E54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D225B6-BA5E-49AF-8A0F-A10CED0CB84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5F471B-C553-49DD-B6BB-60A5EA2425B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237FB5-0578-4D94-89B2-DFA14D58D8A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52FB34-E045-432C-B74B-00A4CA6A8DA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207626-8A50-4297-B706-FB3B992278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AC81DB-A1E4-4D36-9F3A-47CBB27AA2E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6CC8F2-40B2-4E9C-9B15-05B07B85375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4B5066-1C8C-4DD3-89D1-CD064A4DEAB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420584-DE68-470D-9F19-5924771E16E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FCA09-5C47-4D32-A33A-C1A19513E9C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88E24A-5282-4BBF-BCA4-7516D664E0F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468A2-3E5F-4066-8501-ED008417980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EDC64C-6EC1-4D42-A779-876C9E091F0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374C7F-4991-4CB0-A601-36380C318AE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E06329-F699-4E47-9597-6B85CD55363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631A56-1804-40F7-8203-B9AFE97A4BC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4602E8-4CD0-46C4-8636-62A3ED6DED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F4B4FA-5B09-4867-89A3-28254972FFB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42F29E-ECD2-43FA-AE54-604B5213D51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3D4EDB-DA06-47DF-BE76-6219EA39A6D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EBB5E3-060C-474B-91FD-88699422A04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C49A8D-8256-45D2-BA1A-C5DDF5D3E27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6F6073-18D9-483E-970D-B436FE0B029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82D651-94C6-483B-BA91-5F2E8013B00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DEDE31-A4C4-414E-8A74-9983964929D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8700F52-122C-4034-8228-3C59A0DF053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3F8F07-2DD7-46C9-BA0F-32E69B5044C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67FD9B-F645-477A-8D11-0E89397A445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D79C78-80DF-4333-B21F-223A9CB1B85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A6BD9C-2D44-4A16-B41D-14DC536F6F6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CD0953-F8C6-42CF-8048-0F0B2DEBB23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5471A5-6F09-4059-867D-A32B8CD431B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DA6F10-99F4-40A2-8988-5068C6F7C5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D4750C-CA5A-456D-BEA5-64EAF69052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CE455D-B1F0-41C5-91A2-57765BA72BF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A88359-3E04-4AA1-A2A8-0C953CD172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23FB2B-5CC5-43AA-9162-DF012833F52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1EE10C-BDFB-4E23-982B-78BCA359791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A182A86-8CA1-4331-BC0D-9E556AD3E62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E16DE-951D-4E30-8DA3-1E4921A14E2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DEE26B-6138-4B66-AA83-D5B5D7372C3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4DB734-4994-43FF-9F21-9C421B9E863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62042F-EB79-41D9-A16C-52A53439E0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B69A72-3486-4BF0-AB16-8695ECFC167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242892-CB7F-4150-8B71-1FC8B7F1A3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E8DDC14-F8AC-4303-9B2C-A1121237F51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6E71CE0-2534-4B07-B56F-BF1D32DD153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26C689E-EEE5-40E5-8321-735B366FA1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120F42-6153-41C6-A3CE-7F7FB945F14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585D90-02E3-4EB6-B3F5-15A9ACAE84D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118796-D5D4-4E63-BEC4-BD1F994290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0473F8-4732-4002-BBC7-F92434A3395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907AD0D-6B0A-49B6-B29C-0F9CA2DFCF2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8576E4-1B4C-4FCA-B5B6-4B9DB7F2290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3A728F7-1671-42EA-8B79-EF0F150E803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31C661-9A26-4F83-BBAF-6B6EBFD3262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FD2A4B-70E3-4FA5-8991-86FFE826B90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3F283A7-4820-4EB2-964D-221E923D51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1F195D-B45F-4022-B23C-B679E1C2293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E71EFF9-C944-4A13-AF77-73F1A9EAB66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167B5A-D783-4714-AA09-5F28BC71B5D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A6C3EE8-36AC-4ED4-A92A-6C0DC2412CE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1AF1561-9551-4351-9E5C-3F5E65B9277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C98E2C-8675-4E5B-8DA6-F979D97D80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CE4B13-D49E-40DF-960A-FD7A6336D0C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D6C89F-564A-4CF7-9B9F-6F5F6F6EAE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7B11FD-2B40-4C28-9501-F500C633ABC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964DE4-D29F-460E-AC5C-768ABA14791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83DC323-839F-4F02-94AC-820CB3E8EAF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BDAA9E8-C024-4856-BEFF-29AFBB9C8FE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737A67-7BC0-4221-9296-67FD2850796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1A33FB-15C5-4C69-9551-5F4DCE100A3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ACC1E6-AAA1-4F47-93A3-A09B748BEA9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7C6533-5B15-4328-B80A-D6A48A80BE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BD329D-77BF-45DF-9A94-AAAA6D787A3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DFAD0F7-7460-4479-B679-3178A17985F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E3D486-862D-457A-A9CA-124E6058814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3FCBB5-390A-4368-B2E5-5A33DD477C3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503B339-C3D8-4AAC-B8F9-B90B9BA9021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FDFFED-7DF4-42C1-8D20-DCEE57CFEFE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60195A2-B393-47D7-BD75-BCC4616CAD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488F51-B305-4689-86D4-0D744EB0A6C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4083C2-D6D4-4888-83DF-6052D89A14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A2F96F-3244-42F4-B193-90BD89981FF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8EB498-8E67-4AA3-802C-A4CE45734D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BA1BEEC-1434-46B2-BFE3-AEEAB186E9B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ED57F4E-2540-48B7-8B38-B8466F94B5B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84D078-DC56-4347-B918-2DD617533B4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D29627-A803-4193-9B6E-5E0EDB4387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7D221B-0D80-40A9-8331-DA6558A1D37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9AB5199-FFB4-46F6-AAB5-4824C9BD875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689634-627E-459C-80E5-C72E6CD2192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AFA144-B2A8-4123-85EB-FFFEAAC587D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B16F44E-9340-4139-97CC-A690559A430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07537B0-4EF0-4BA7-9690-3C3633CF11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9478-5ED1-44E1-B158-1F34BF34C50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34F2DF-2CE0-4287-8BCC-DEB165C0D3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FA4BADD-3A02-47BB-B196-BC8B6ABBBAE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02D8199-EC44-4F53-A5E6-513B2FAE3D8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5BB763-EDAD-4F0D-8D03-E8FE70ADDEC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93783DD-ACCC-4B50-8831-1FB1F66AAA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CF920D3-7F71-45BB-8D6A-A34208C03F0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54072-CFF0-437B-95D0-44F973F3669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8BC99E0-50B7-4A1D-9E9C-60F36153167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FB6A75-70EB-4ABF-8097-A92423E3D59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1B85CFE-8353-4CFD-9369-F918AD5139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EBE979C5-59A9-40E1-A4B9-BF16F64CC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3543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546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129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636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F2BC-64CF-4BE5-9E87-AE23A3A28437}" type="datetime1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636C-5634-4502-B88B-FA1C92D11D7D}" type="datetime1">
              <a:rPr lang="fr-FR" smtClean="0"/>
              <a:t>13/02/2023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3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8E7-2988-4A14-BEF5-762E02579033}" type="datetime1">
              <a:rPr lang="fr-FR" smtClean="0"/>
              <a:t>13/02/2023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290A-DBAA-476A-A85E-64B676993DE1}" type="datetime1">
              <a:rPr lang="fr-FR" smtClean="0"/>
              <a:t>13/02/2023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6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8A04-80FF-4EC8-8433-433E6BECA3F8}" type="datetime1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47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DE6D-C0CF-4FB6-B8F6-54196E19D49F}" type="datetime1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82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25E-0C26-490B-9C40-C888C0FC29AE}" type="datetime1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DFD-C004-48DE-8AA0-7330656F0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5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hyperlink" Target="mailto:poolfair@scrmaroc.com" TargetMode="External"/><Relationship Id="rId5" Type="http://schemas.openxmlformats.org/officeDocument/2006/relationships/image" Target="../media/image35.jpg"/><Relationship Id="rId10" Type="http://schemas.openxmlformats.org/officeDocument/2006/relationships/hyperlink" Target="http://www.scrmaroc.com/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://www.poolfair.m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297108" y="388790"/>
            <a:ext cx="51842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spc="-300" dirty="0" smtClean="0">
                <a:solidFill>
                  <a:srgbClr val="065C9B"/>
                </a:solidFill>
              </a:rPr>
              <a:t>FAIR AVIATION POOL</a:t>
            </a:r>
            <a:endParaRPr lang="en-US" sz="4400" spc="-300" dirty="0">
              <a:solidFill>
                <a:srgbClr val="065C9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254817" y="1126419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309155" y="5598574"/>
            <a:ext cx="1385629" cy="369332"/>
          </a:xfrm>
          <a:prstGeom prst="rect">
            <a:avLst/>
          </a:prstGeom>
          <a:solidFill>
            <a:srgbClr val="748E3A">
              <a:alpha val="50196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chemeClr val="bg1"/>
                </a:solidFill>
                <a:cs typeface="Arial" pitchFamily="34" charset="0"/>
              </a:rPr>
              <a:t>Managed by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5993306"/>
            <a:ext cx="1248665" cy="864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93"/>
            <a:ext cx="6336632" cy="4209363"/>
          </a:xfrm>
          <a:prstGeom prst="rect">
            <a:avLst/>
          </a:prstGeom>
        </p:spPr>
      </p:pic>
      <p:pic>
        <p:nvPicPr>
          <p:cNvPr id="16" name="Espace réservé pour une image  15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r="17987"/>
          <a:stretch>
            <a:fillRect/>
          </a:stretch>
        </p:blipFill>
        <p:spPr/>
      </p:pic>
      <p:sp>
        <p:nvSpPr>
          <p:cNvPr id="17" name="Rectangle 16"/>
          <p:cNvSpPr/>
          <p:nvPr/>
        </p:nvSpPr>
        <p:spPr>
          <a:xfrm rot="4381177">
            <a:off x="8179200" y="2672509"/>
            <a:ext cx="280208" cy="130649"/>
          </a:xfrm>
          <a:prstGeom prst="rect">
            <a:avLst/>
          </a:prstGeom>
          <a:solidFill>
            <a:srgbClr val="F8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939">
            <a:off x="8162981" y="2614713"/>
            <a:ext cx="363976" cy="2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9D5FF5B4-AAF5-47A2-B215-45EAD5742F96}"/>
              </a:ext>
            </a:extLst>
          </p:cNvPr>
          <p:cNvSpPr/>
          <p:nvPr/>
        </p:nvSpPr>
        <p:spPr>
          <a:xfrm>
            <a:off x="3617145" y="5680668"/>
            <a:ext cx="4985964" cy="505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6C21CD-D267-4416-A5F1-A09955270350}"/>
              </a:ext>
            </a:extLst>
          </p:cNvPr>
          <p:cNvGrpSpPr/>
          <p:nvPr/>
        </p:nvGrpSpPr>
        <p:grpSpPr>
          <a:xfrm>
            <a:off x="4271296" y="3965365"/>
            <a:ext cx="3592399" cy="1973780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4CFF2A-E4B3-480C-83C4-D4DD676A7E9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D18395-834E-490E-B5E1-914C06C6F8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C469CF-0E74-4713-A721-4449AE35A5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36A8BC-A745-41DB-BF2F-2ED67B78C3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6DDA70-7980-4F5E-8495-C525CBF625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95FFE0-655C-4C90-9482-3AFDDB7949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5BAE644-DB5D-4875-B017-C7D0FEFD30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2A99A7-ADF3-451D-AF49-F0F9E8A06E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D2D80E-0891-4F14-8D24-EB6FDDAA49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D5B7EFF-B6FE-456C-A739-2D9B14D632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7B1B7E4-4FC3-4130-A6C0-D0DC54F74B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052144-5C9A-491F-9A25-872BA6AC1D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C14266A-D61D-49B5-A06A-6AA323E56D04}"/>
              </a:ext>
            </a:extLst>
          </p:cNvPr>
          <p:cNvSpPr/>
          <p:nvPr/>
        </p:nvSpPr>
        <p:spPr>
          <a:xfrm>
            <a:off x="4781631" y="4068948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E9911E-4F90-4118-ADAC-6C939387C6DD}"/>
              </a:ext>
            </a:extLst>
          </p:cNvPr>
          <p:cNvGrpSpPr/>
          <p:nvPr/>
        </p:nvGrpSpPr>
        <p:grpSpPr>
          <a:xfrm>
            <a:off x="4781580" y="3321807"/>
            <a:ext cx="2571831" cy="2343825"/>
            <a:chOff x="4864316" y="3310559"/>
            <a:chExt cx="2315879" cy="2549761"/>
          </a:xfrm>
        </p:grpSpPr>
        <p:sp>
          <p:nvSpPr>
            <p:cNvPr id="6" name="자유형: 도형 56">
              <a:extLst>
                <a:ext uri="{FF2B5EF4-FFF2-40B4-BE49-F238E27FC236}">
                  <a16:creationId xmlns:a16="http://schemas.microsoft.com/office/drawing/2014/main" id="{175AB26E-4831-465D-BED9-E8A3A9B26089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자유형: 도형 55">
              <a:extLst>
                <a:ext uri="{FF2B5EF4-FFF2-40B4-BE49-F238E27FC236}">
                  <a16:creationId xmlns:a16="http://schemas.microsoft.com/office/drawing/2014/main" id="{5BF36FA1-3A06-4AAD-B3CF-CBFB3C423AD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883245-4C5C-472F-81E7-C55310B9C225}"/>
              </a:ext>
            </a:extLst>
          </p:cNvPr>
          <p:cNvSpPr txBox="1"/>
          <p:nvPr/>
        </p:nvSpPr>
        <p:spPr>
          <a:xfrm>
            <a:off x="5361534" y="4968484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FBE00-04B2-4B9E-BE3D-A102AE0D1AC1}"/>
              </a:ext>
            </a:extLst>
          </p:cNvPr>
          <p:cNvSpPr/>
          <p:nvPr/>
        </p:nvSpPr>
        <p:spPr>
          <a:xfrm>
            <a:off x="3747668" y="3127405"/>
            <a:ext cx="396000" cy="396000"/>
          </a:xfrm>
          <a:prstGeom prst="rect">
            <a:avLst/>
          </a:prstGeom>
          <a:solidFill>
            <a:srgbClr val="333E47"/>
          </a:solidFill>
          <a:ln>
            <a:solidFill>
              <a:srgbClr val="658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AD388-E168-4433-989E-1DF8D6E1C317}"/>
              </a:ext>
            </a:extLst>
          </p:cNvPr>
          <p:cNvSpPr/>
          <p:nvPr/>
        </p:nvSpPr>
        <p:spPr>
          <a:xfrm>
            <a:off x="8067249" y="3132738"/>
            <a:ext cx="396000" cy="396000"/>
          </a:xfrm>
          <a:prstGeom prst="rect">
            <a:avLst/>
          </a:prstGeom>
          <a:solidFill>
            <a:srgbClr val="333E47"/>
          </a:solidFill>
          <a:ln>
            <a:solidFill>
              <a:srgbClr val="658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C099D-EB66-4299-880A-E1AAB86CE2AB}"/>
              </a:ext>
            </a:extLst>
          </p:cNvPr>
          <p:cNvSpPr/>
          <p:nvPr/>
        </p:nvSpPr>
        <p:spPr>
          <a:xfrm>
            <a:off x="3829561" y="4610998"/>
            <a:ext cx="396000" cy="396000"/>
          </a:xfrm>
          <a:prstGeom prst="rect">
            <a:avLst/>
          </a:prstGeom>
          <a:solidFill>
            <a:srgbClr val="658E2E"/>
          </a:solidFill>
          <a:ln>
            <a:solidFill>
              <a:srgbClr val="333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562EB99-4568-4DCA-9347-CC9136EDD246}"/>
              </a:ext>
            </a:extLst>
          </p:cNvPr>
          <p:cNvSpPr txBox="1">
            <a:spLocks/>
          </p:cNvSpPr>
          <p:nvPr/>
        </p:nvSpPr>
        <p:spPr>
          <a:xfrm>
            <a:off x="3820036" y="466897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0A18C-EC29-4138-9194-14D9D2EA9E50}"/>
              </a:ext>
            </a:extLst>
          </p:cNvPr>
          <p:cNvSpPr/>
          <p:nvPr/>
        </p:nvSpPr>
        <p:spPr>
          <a:xfrm>
            <a:off x="7962601" y="4616331"/>
            <a:ext cx="396000" cy="396000"/>
          </a:xfrm>
          <a:prstGeom prst="rect">
            <a:avLst/>
          </a:prstGeom>
          <a:solidFill>
            <a:srgbClr val="658E2E"/>
          </a:solidFill>
          <a:ln>
            <a:solidFill>
              <a:srgbClr val="333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4139EFE-7ED0-48D7-90F2-B7A672BA4978}"/>
              </a:ext>
            </a:extLst>
          </p:cNvPr>
          <p:cNvSpPr txBox="1">
            <a:spLocks/>
          </p:cNvSpPr>
          <p:nvPr/>
        </p:nvSpPr>
        <p:spPr>
          <a:xfrm>
            <a:off x="7953076" y="467430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29B0983-B0EB-4468-B7E6-6C7340D57193}"/>
              </a:ext>
            </a:extLst>
          </p:cNvPr>
          <p:cNvSpPr txBox="1">
            <a:spLocks/>
          </p:cNvSpPr>
          <p:nvPr/>
        </p:nvSpPr>
        <p:spPr>
          <a:xfrm>
            <a:off x="8067249" y="3186738"/>
            <a:ext cx="396000" cy="2880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408AA4-7F8E-464C-B5BF-403B90DE36FF}"/>
              </a:ext>
            </a:extLst>
          </p:cNvPr>
          <p:cNvSpPr/>
          <p:nvPr/>
        </p:nvSpPr>
        <p:spPr>
          <a:xfrm>
            <a:off x="4581231" y="1791640"/>
            <a:ext cx="396000" cy="396000"/>
          </a:xfrm>
          <a:prstGeom prst="rect">
            <a:avLst/>
          </a:prstGeom>
          <a:solidFill>
            <a:srgbClr val="658E2E"/>
          </a:solidFill>
          <a:ln>
            <a:solidFill>
              <a:srgbClr val="34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8151E56-F92B-48E5-9D83-2021204F6868}"/>
              </a:ext>
            </a:extLst>
          </p:cNvPr>
          <p:cNvSpPr txBox="1">
            <a:spLocks/>
          </p:cNvSpPr>
          <p:nvPr/>
        </p:nvSpPr>
        <p:spPr>
          <a:xfrm>
            <a:off x="4581231" y="1847147"/>
            <a:ext cx="396000" cy="21505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4D4EE6-4C38-4B86-90FC-25A670B9C943}"/>
              </a:ext>
            </a:extLst>
          </p:cNvPr>
          <p:cNvSpPr/>
          <p:nvPr/>
        </p:nvSpPr>
        <p:spPr>
          <a:xfrm>
            <a:off x="7207815" y="1791640"/>
            <a:ext cx="396000" cy="396000"/>
          </a:xfrm>
          <a:prstGeom prst="rect">
            <a:avLst/>
          </a:prstGeom>
          <a:solidFill>
            <a:srgbClr val="658E2E"/>
          </a:solidFill>
          <a:ln>
            <a:solidFill>
              <a:srgbClr val="333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027E179-8112-4697-944B-9D99F853A98D}"/>
              </a:ext>
            </a:extLst>
          </p:cNvPr>
          <p:cNvSpPr txBox="1">
            <a:spLocks/>
          </p:cNvSpPr>
          <p:nvPr/>
        </p:nvSpPr>
        <p:spPr>
          <a:xfrm>
            <a:off x="7207815" y="184564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 rot="2461508">
            <a:off x="5352064" y="1918441"/>
            <a:ext cx="1542829" cy="158187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rgbClr val="343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grpSp>
        <p:nvGrpSpPr>
          <p:cNvPr id="58" name="Group 59">
            <a:extLst>
              <a:ext uri="{FF2B5EF4-FFF2-40B4-BE49-F238E27FC236}">
                <a16:creationId xmlns:a16="http://schemas.microsoft.com/office/drawing/2014/main" id="{F9D761D9-DAC5-42EE-B6A9-8604DC9E7FCD}"/>
              </a:ext>
            </a:extLst>
          </p:cNvPr>
          <p:cNvGrpSpPr/>
          <p:nvPr/>
        </p:nvGrpSpPr>
        <p:grpSpPr>
          <a:xfrm>
            <a:off x="1480982" y="1692865"/>
            <a:ext cx="3259672" cy="579721"/>
            <a:chOff x="2551705" y="4319146"/>
            <a:chExt cx="3683695" cy="579721"/>
          </a:xfrm>
        </p:grpSpPr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id="{393361C5-15CA-44CC-899D-67053209C178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7 7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</a:t>
              </a:r>
              <a:endParaRPr lang="ko-KR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60" name="TextBox 61">
              <a:extLst>
                <a:ext uri="{FF2B5EF4-FFF2-40B4-BE49-F238E27FC236}">
                  <a16:creationId xmlns:a16="http://schemas.microsoft.com/office/drawing/2014/main" id="{2C707CA4-D81E-41E6-908E-EFD7E352108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1800" b="1" dirty="0" smtClean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CAPACITY </a:t>
              </a:r>
              <a:r>
                <a:rPr lang="en-US" altLang="ko-KR" sz="1800" b="1" dirty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(QS)</a:t>
              </a:r>
              <a:endParaRPr lang="ko-KR" altLang="en-US" sz="18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1" name="Group 62">
            <a:extLst>
              <a:ext uri="{FF2B5EF4-FFF2-40B4-BE49-F238E27FC236}">
                <a16:creationId xmlns:a16="http://schemas.microsoft.com/office/drawing/2014/main" id="{54073262-F760-4368-AD88-245D22582FDC}"/>
              </a:ext>
            </a:extLst>
          </p:cNvPr>
          <p:cNvGrpSpPr/>
          <p:nvPr/>
        </p:nvGrpSpPr>
        <p:grpSpPr>
          <a:xfrm>
            <a:off x="7787993" y="1692865"/>
            <a:ext cx="3763927" cy="825942"/>
            <a:chOff x="2551706" y="4296700"/>
            <a:chExt cx="3552135" cy="825942"/>
          </a:xfrm>
        </p:grpSpPr>
        <p:sp>
          <p:nvSpPr>
            <p:cNvPr id="62" name="TextBox 63">
              <a:extLst>
                <a:ext uri="{FF2B5EF4-FFF2-40B4-BE49-F238E27FC236}">
                  <a16:creationId xmlns:a16="http://schemas.microsoft.com/office/drawing/2014/main" id="{9B6A29F9-0181-4C73-AF53-CC171262EE1C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Hull 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&amp; Liability: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28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5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 XS USD 1 500 000</a:t>
              </a:r>
            </a:p>
          </p:txBody>
        </p:sp>
        <p:sp>
          <p:nvSpPr>
            <p:cNvPr id="63" name="TextBox 64">
              <a:extLst>
                <a:ext uri="{FF2B5EF4-FFF2-40B4-BE49-F238E27FC236}">
                  <a16:creationId xmlns:a16="http://schemas.microsoft.com/office/drawing/2014/main" id="{D354AB4B-0AB0-4516-84AD-660AA5E20023}"/>
                </a:ext>
              </a:extLst>
            </p:cNvPr>
            <p:cNvSpPr txBox="1"/>
            <p:nvPr/>
          </p:nvSpPr>
          <p:spPr>
            <a:xfrm>
              <a:off x="2551706" y="4296700"/>
              <a:ext cx="355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1800" b="1" dirty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XL </a:t>
              </a:r>
              <a:r>
                <a:rPr lang="en-US" altLang="ko-KR" sz="1800" b="1" dirty="0" smtClean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COVER</a:t>
              </a:r>
              <a:endParaRPr lang="ko-KR" altLang="en-US" sz="18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4" name="Group 65">
            <a:extLst>
              <a:ext uri="{FF2B5EF4-FFF2-40B4-BE49-F238E27FC236}">
                <a16:creationId xmlns:a16="http://schemas.microsoft.com/office/drawing/2014/main" id="{C8888F4F-AFE0-45AF-AC45-1DE001253F48}"/>
              </a:ext>
            </a:extLst>
          </p:cNvPr>
          <p:cNvGrpSpPr/>
          <p:nvPr/>
        </p:nvGrpSpPr>
        <p:grpSpPr>
          <a:xfrm>
            <a:off x="509424" y="3016502"/>
            <a:ext cx="3211039" cy="825942"/>
            <a:chOff x="2551704" y="4319146"/>
            <a:chExt cx="2894333" cy="825942"/>
          </a:xfrm>
        </p:grpSpPr>
        <p:sp>
          <p:nvSpPr>
            <p:cNvPr id="65" name="TextBox 66">
              <a:extLst>
                <a:ext uri="{FF2B5EF4-FFF2-40B4-BE49-F238E27FC236}">
                  <a16:creationId xmlns:a16="http://schemas.microsoft.com/office/drawing/2014/main" id="{88375EB5-52B8-487C-BBFA-4AED856476BD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Max. Hull: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4 000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</a:t>
              </a:r>
            </a:p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fr-FR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Max. </a:t>
              </a:r>
              <a:r>
                <a:rPr lang="fr-FR" altLang="ko-KR" sz="1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Liability</a:t>
              </a:r>
              <a:r>
                <a:rPr lang="fr-FR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: </a:t>
              </a:r>
              <a:r>
                <a:rPr lang="fr-FR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</a:t>
              </a:r>
              <a:r>
                <a:rPr lang="fr-FR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30</a:t>
              </a:r>
              <a:r>
                <a:rPr lang="fr-FR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fr-FR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000 000</a:t>
              </a:r>
              <a:endParaRPr lang="ko-KR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66" name="TextBox 67">
              <a:extLst>
                <a:ext uri="{FF2B5EF4-FFF2-40B4-BE49-F238E27FC236}">
                  <a16:creationId xmlns:a16="http://schemas.microsoft.com/office/drawing/2014/main" id="{1C2ECE4F-4CAE-4A46-9103-307B40C6109C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1800" b="1" dirty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Facultative:</a:t>
              </a:r>
              <a:endParaRPr lang="ko-KR" altLang="en-US" sz="18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7" name="Group 68">
            <a:extLst>
              <a:ext uri="{FF2B5EF4-FFF2-40B4-BE49-F238E27FC236}">
                <a16:creationId xmlns:a16="http://schemas.microsoft.com/office/drawing/2014/main" id="{150D8666-AB79-49E3-97A1-8DC8651D836C}"/>
              </a:ext>
            </a:extLst>
          </p:cNvPr>
          <p:cNvGrpSpPr/>
          <p:nvPr/>
        </p:nvGrpSpPr>
        <p:grpSpPr>
          <a:xfrm>
            <a:off x="8709857" y="3001262"/>
            <a:ext cx="4693821" cy="841182"/>
            <a:chOff x="2729836" y="4303906"/>
            <a:chExt cx="1685070" cy="841182"/>
          </a:xfrm>
        </p:grpSpPr>
        <p:sp>
          <p:nvSpPr>
            <p:cNvPr id="68" name="TextBox 69">
              <a:extLst>
                <a:ext uri="{FF2B5EF4-FFF2-40B4-BE49-F238E27FC236}">
                  <a16:creationId xmlns:a16="http://schemas.microsoft.com/office/drawing/2014/main" id="{ABD013A3-6B52-460A-9630-807DB0143ECE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Proportional: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4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</a:t>
              </a:r>
            </a:p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fr-FR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N. </a:t>
              </a:r>
              <a:r>
                <a:rPr lang="fr-FR" altLang="ko-KR" sz="1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Proportional</a:t>
              </a:r>
              <a:r>
                <a:rPr lang="fr-FR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: </a:t>
              </a:r>
              <a:r>
                <a:rPr lang="fr-FR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</a:t>
              </a:r>
              <a:r>
                <a:rPr lang="fr-FR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4 </a:t>
              </a:r>
              <a:r>
                <a:rPr lang="fr-FR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000 000</a:t>
              </a:r>
              <a:endParaRPr lang="ko-KR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69" name="TextBox 70">
              <a:extLst>
                <a:ext uri="{FF2B5EF4-FFF2-40B4-BE49-F238E27FC236}">
                  <a16:creationId xmlns:a16="http://schemas.microsoft.com/office/drawing/2014/main" id="{244FCB69-BC07-48E4-AB39-FDADB4A959F2}"/>
                </a:ext>
              </a:extLst>
            </p:cNvPr>
            <p:cNvSpPr txBox="1"/>
            <p:nvPr/>
          </p:nvSpPr>
          <p:spPr>
            <a:xfrm>
              <a:off x="2729836" y="4303906"/>
              <a:ext cx="168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1800" b="1" dirty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Treaties:</a:t>
              </a:r>
              <a:endParaRPr lang="ko-KR" altLang="en-US" sz="18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0" name="Group 129">
            <a:extLst>
              <a:ext uri="{FF2B5EF4-FFF2-40B4-BE49-F238E27FC236}">
                <a16:creationId xmlns:a16="http://schemas.microsoft.com/office/drawing/2014/main" id="{150D8666-AB79-49E3-97A1-8DC8651D836C}"/>
              </a:ext>
            </a:extLst>
          </p:cNvPr>
          <p:cNvGrpSpPr/>
          <p:nvPr/>
        </p:nvGrpSpPr>
        <p:grpSpPr>
          <a:xfrm>
            <a:off x="287940" y="4499977"/>
            <a:ext cx="3432525" cy="856422"/>
            <a:chOff x="2450779" y="4288666"/>
            <a:chExt cx="1964127" cy="856422"/>
          </a:xfrm>
        </p:grpSpPr>
        <p:sp>
          <p:nvSpPr>
            <p:cNvPr id="71" name="TextBox 130">
              <a:extLst>
                <a:ext uri="{FF2B5EF4-FFF2-40B4-BE49-F238E27FC236}">
                  <a16:creationId xmlns:a16="http://schemas.microsoft.com/office/drawing/2014/main" id="{ABD013A3-6B52-460A-9630-807DB0143ECE}"/>
                </a:ext>
              </a:extLst>
            </p:cNvPr>
            <p:cNvSpPr txBox="1"/>
            <p:nvPr/>
          </p:nvSpPr>
          <p:spPr>
            <a:xfrm>
              <a:off x="2459548" y="4560313"/>
              <a:ext cx="1955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Max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. Hull: </a:t>
              </a: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        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3 000 000</a:t>
              </a:r>
            </a:p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Max</a:t>
              </a:r>
              <a:r>
                <a: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. Liability: </a:t>
              </a: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 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</a:t>
              </a:r>
              <a:r>
                <a: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15 000 000</a:t>
              </a:r>
            </a:p>
          </p:txBody>
        </p:sp>
        <p:sp>
          <p:nvSpPr>
            <p:cNvPr id="72" name="TextBox 131">
              <a:extLst>
                <a:ext uri="{FF2B5EF4-FFF2-40B4-BE49-F238E27FC236}">
                  <a16:creationId xmlns:a16="http://schemas.microsoft.com/office/drawing/2014/main" id="{244FCB69-BC07-48E4-AB39-FDADB4A959F2}"/>
                </a:ext>
              </a:extLst>
            </p:cNvPr>
            <p:cNvSpPr txBox="1"/>
            <p:nvPr/>
          </p:nvSpPr>
          <p:spPr>
            <a:xfrm>
              <a:off x="2450779" y="4288666"/>
              <a:ext cx="1685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2000" b="1" dirty="0" smtClean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General Aviation:</a:t>
              </a:r>
              <a:endParaRPr lang="ko-KR" altLang="en-US" sz="20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3" name="Group 129">
            <a:extLst>
              <a:ext uri="{FF2B5EF4-FFF2-40B4-BE49-F238E27FC236}">
                <a16:creationId xmlns:a16="http://schemas.microsoft.com/office/drawing/2014/main" id="{150D8666-AB79-49E3-97A1-8DC8651D836C}"/>
              </a:ext>
            </a:extLst>
          </p:cNvPr>
          <p:cNvGrpSpPr/>
          <p:nvPr/>
        </p:nvGrpSpPr>
        <p:grpSpPr>
          <a:xfrm>
            <a:off x="8522537" y="4580518"/>
            <a:ext cx="3394454" cy="856422"/>
            <a:chOff x="2729836" y="4288666"/>
            <a:chExt cx="1685070" cy="856422"/>
          </a:xfrm>
        </p:grpSpPr>
        <p:sp>
          <p:nvSpPr>
            <p:cNvPr id="74" name="TextBox 130">
              <a:extLst>
                <a:ext uri="{FF2B5EF4-FFF2-40B4-BE49-F238E27FC236}">
                  <a16:creationId xmlns:a16="http://schemas.microsoft.com/office/drawing/2014/main" id="{ABD013A3-6B52-460A-9630-807DB0143ECE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Product Liability: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10 000 000</a:t>
              </a:r>
            </a:p>
            <a:p>
              <a:pPr marL="285750" indent="-285750" defTabSz="914286">
                <a:buFont typeface="Arial" panose="020B0604020202020204" pitchFamily="34" charset="0"/>
                <a:buChar char="•"/>
              </a:pP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Airport Liability:  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USD 20 000 000</a:t>
              </a:r>
              <a:endParaRPr lang="ko-KR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5" name="TextBox 131">
              <a:extLst>
                <a:ext uri="{FF2B5EF4-FFF2-40B4-BE49-F238E27FC236}">
                  <a16:creationId xmlns:a16="http://schemas.microsoft.com/office/drawing/2014/main" id="{244FCB69-BC07-48E4-AB39-FDADB4A959F2}"/>
                </a:ext>
              </a:extLst>
            </p:cNvPr>
            <p:cNvSpPr txBox="1"/>
            <p:nvPr/>
          </p:nvSpPr>
          <p:spPr>
            <a:xfrm>
              <a:off x="2729836" y="4288666"/>
              <a:ext cx="1685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631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3263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894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65264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81580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7896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14212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30528" algn="l" defTabSz="1032632" rtl="0" eaLnBrk="1" latinLnBrk="0" hangingPunct="1">
                <a:defRPr sz="20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r>
                <a:rPr lang="en-US" altLang="ko-KR" sz="2000" b="1" dirty="0" smtClean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Others</a:t>
              </a:r>
              <a:r>
                <a:rPr lang="en-US" altLang="ko-KR" sz="2000" b="1" dirty="0">
                  <a:solidFill>
                    <a:srgbClr val="658E2E"/>
                  </a:solidFill>
                  <a:latin typeface="Candara" panose="020E0502030303020204" pitchFamily="34" charset="0"/>
                  <a:ea typeface="Arial Unicode MS"/>
                  <a:cs typeface="Arial" pitchFamily="34" charset="0"/>
                </a:rPr>
                <a:t>:</a:t>
              </a:r>
              <a:endParaRPr lang="ko-KR" altLang="en-US" sz="2000" b="1" dirty="0">
                <a:solidFill>
                  <a:srgbClr val="658E2E"/>
                </a:solidFill>
                <a:latin typeface="Candara" panose="020E0502030303020204" pitchFamily="34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76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100707" y="470221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207387" y="322393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8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353947" y="188281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4732667" y="188281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3894467" y="320869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3970667" y="4702217"/>
            <a:ext cx="134509" cy="2188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Candara" panose="020E0502030303020204" pitchFamily="34" charset="0"/>
              </a:rPr>
              <a:t>FAIR AVIATION </a:t>
            </a:r>
            <a:r>
              <a:rPr lang="fr-FR" sz="3600" dirty="0" err="1">
                <a:latin typeface="Candara" panose="020E0502030303020204" pitchFamily="34" charset="0"/>
              </a:rPr>
              <a:t>POOL’s</a:t>
            </a:r>
            <a:r>
              <a:rPr lang="fr-FR" sz="3600" dirty="0">
                <a:latin typeface="Candara" panose="020E0502030303020204" pitchFamily="34" charset="0"/>
              </a:rPr>
              <a:t> </a:t>
            </a:r>
            <a:r>
              <a:rPr lang="fr-FR" sz="3600" dirty="0" smtClean="0">
                <a:latin typeface="Candara" panose="020E0502030303020204" pitchFamily="34" charset="0"/>
              </a:rPr>
              <a:t>2023 CAPACITY</a:t>
            </a:r>
            <a:endParaRPr lang="fr-FR" sz="3600" dirty="0">
              <a:latin typeface="Candara" panose="020E0502030303020204" pitchFamily="34" charset="0"/>
            </a:endParaRPr>
          </a:p>
        </p:txBody>
      </p:sp>
      <p:sp>
        <p:nvSpPr>
          <p:cNvPr id="83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10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F82AB8F-2B26-4648-8E81-B9C1C094BBCC}"/>
              </a:ext>
            </a:extLst>
          </p:cNvPr>
          <p:cNvGrpSpPr/>
          <p:nvPr/>
        </p:nvGrpSpPr>
        <p:grpSpPr>
          <a:xfrm>
            <a:off x="-101748" y="1794875"/>
            <a:ext cx="8573578" cy="4114203"/>
            <a:chOff x="2687161" y="3996527"/>
            <a:chExt cx="5158677" cy="2475495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B3798BA-F159-4302-A228-E44A9C7C323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9CCDED9-7C2B-4449-9EE8-FBC78AF46C0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975FB22-3618-42A7-A3DF-F455D2A91B3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94FF370-35B4-49FD-AD2C-9C54BE2C87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8B3AEE-3C63-49C2-BE97-1168C348CDA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925A156-144F-4B9D-BAD2-4EC71005BE4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C20A132-18FD-425D-A6BD-79DD7A3B87B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2A8C686-9FD9-454B-8F5C-362D14024F5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DE4C9C6-97D2-4BAE-BD77-4C11BB8FFDF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93F6BB6-F742-48D0-A6EA-06CA8C57731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8665CFA-6D0A-417F-83EC-AA3BBAB179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7F3B576-D2D9-4FA6-8AC2-D1A316246EF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E4A68D8-EF9F-4126-80D6-7CB91B9C087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3198030-5A2A-46C4-849A-A71528A7809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229D860-B4CE-44D8-9B7A-7E361F8B803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44CB71E-9B16-4E87-997C-A469E6DE107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4DBD246D-79E0-44D3-9366-7DD568A52F2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38AB9E0-7D78-4DA1-9271-301A3D7850B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3B56B06-42AE-423B-8CC6-0FF87525154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8624D36-32EB-4DCE-9DF2-7E7FBC6C5D1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73B5C56-A9DA-48D0-8964-648A966A960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53CEBDF-0A3F-4C0C-88A7-C7583658A59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D9E8523-8BB8-4506-A670-3151AAD1EC2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0732F5A-5619-4B5E-B8EB-05BE8B9603F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350E944-A676-4E16-A491-D1370A6D1B1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65328E0-5ECA-4493-B4E4-698B50CFD43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4854CB5-F876-4356-8803-D816C625CA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70AC7C-F5DB-4474-9741-F4295EFA862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20139EC-076C-428E-9009-C66A63CE379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63AD85-3794-4558-B658-1FE9FE4162D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929E30B-6694-447B-AE7F-D693A6851EC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9EEC7F3-D27B-4887-A4C0-7D5BEEB3712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70C3ED1-35C6-481B-A9A2-D3168C5A500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0794CBB-2C49-418C-857E-1E184B8F36F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488064C-93B4-498F-8694-23E8D82BEC2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32EB23-72CD-44C6-BF5E-A3F99681074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E44DDD7-6487-4498-B317-A192FBD4165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EF46EA8-8F52-411D-B9F4-0B0E2054B04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991D6B1-BC36-43E9-A65D-E97038EC237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DF88367-6C1F-48EB-8949-AF17138718F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C450D25-962E-4248-A8C2-FA4DCB92D59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6605387-FD66-4F51-99B8-0ED3ABD6B8A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6550CD9-12E4-4088-8F86-68CD80EB529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9BCABE3-D52D-48E0-97B1-4A89F124560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0168995-8609-4218-A36C-913AA334125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5ECC744-2E5C-42AC-BA75-F071388CDD2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48BCE40-BE9B-4904-B96D-E685277031B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537DF7C-4BE3-49F5-A04E-FAF46A6DE85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36B3B26-D7C3-42E8-A9D8-2497403AD14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D83D527-B2F7-4AFF-8877-7C8132922A6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D5BD6EE-3240-4D5C-A62D-528C4A889EA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4560FA6-9B86-4EE9-88B1-5F02B06072F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9656BF2-C3FB-4D2E-BCCD-929422DAD72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49E2938-50F2-4276-818B-33B743BAE4E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50D8D51-4DA7-4BC4-B90C-6B4DE8BDA05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865B8CEB-383F-43D4-9A28-8CD5C954F7A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23DFC995-2585-4627-965C-30639171454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807AD39-8134-4FAF-9BFA-D858334E575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E89D455-CE6C-401F-AE7B-2CADE6144BF9}"/>
              </a:ext>
            </a:extLst>
          </p:cNvPr>
          <p:cNvGrpSpPr/>
          <p:nvPr/>
        </p:nvGrpSpPr>
        <p:grpSpPr>
          <a:xfrm>
            <a:off x="8853691" y="1654348"/>
            <a:ext cx="2553118" cy="923330"/>
            <a:chOff x="591750" y="4882491"/>
            <a:chExt cx="2289403" cy="923330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FCB90C30-B859-47A0-81A2-F796E0550415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07A39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7A39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8031C49F-69E5-4EA1-9BDF-2BA3D0B146B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93088F61-ADEF-4B2B-BE6D-907884688942}"/>
                </a:ext>
              </a:extLst>
            </p:cNvPr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7A398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MAGHREB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075FF1B-391B-4562-A09A-DD866705600F}"/>
              </a:ext>
            </a:extLst>
          </p:cNvPr>
          <p:cNvCxnSpPr/>
          <p:nvPr/>
        </p:nvCxnSpPr>
        <p:spPr>
          <a:xfrm>
            <a:off x="8834250" y="2247509"/>
            <a:ext cx="259200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E33E34A-DEF1-4B4E-B380-65C4ED547B17}"/>
              </a:ext>
            </a:extLst>
          </p:cNvPr>
          <p:cNvGrpSpPr/>
          <p:nvPr/>
        </p:nvGrpSpPr>
        <p:grpSpPr>
          <a:xfrm>
            <a:off x="685433" y="1654348"/>
            <a:ext cx="2553116" cy="923330"/>
            <a:chOff x="591750" y="4882491"/>
            <a:chExt cx="2289401" cy="923330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64584C6-25FE-464B-907C-C9834E6FA7A4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E6260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626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356A88C-0BF1-41A8-A7EA-D0A233B4E74D}"/>
                </a:ext>
              </a:extLst>
            </p:cNvPr>
            <p:cNvSpPr txBox="1"/>
            <p:nvPr/>
          </p:nvSpPr>
          <p:spPr>
            <a:xfrm>
              <a:off x="698063" y="5528822"/>
              <a:ext cx="2183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89D62CF-7DAE-460E-A4F6-15D6A93693B7}"/>
                </a:ext>
              </a:extLst>
            </p:cNvPr>
            <p:cNvSpPr txBox="1"/>
            <p:nvPr/>
          </p:nvSpPr>
          <p:spPr>
            <a:xfrm>
              <a:off x="1331639" y="5085184"/>
              <a:ext cx="1549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 smtClean="0">
                  <a:solidFill>
                    <a:srgbClr val="E62601"/>
                  </a:solidFill>
                  <a:latin typeface="Arial" pitchFamily="34" charset="0"/>
                  <a:cs typeface="Arial" pitchFamily="34" charset="0"/>
                </a:rPr>
                <a:t>ASIA PACIFIC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626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9B65FC5-3BB2-47D1-A8BA-0BD29B75DD33}"/>
              </a:ext>
            </a:extLst>
          </p:cNvPr>
          <p:cNvCxnSpPr/>
          <p:nvPr/>
        </p:nvCxnSpPr>
        <p:spPr>
          <a:xfrm>
            <a:off x="665991" y="2247509"/>
            <a:ext cx="259200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8999C9D-3DA6-42E2-BA4D-991BDA6D6C5D}"/>
              </a:ext>
            </a:extLst>
          </p:cNvPr>
          <p:cNvGrpSpPr/>
          <p:nvPr/>
        </p:nvGrpSpPr>
        <p:grpSpPr>
          <a:xfrm>
            <a:off x="8853692" y="3628063"/>
            <a:ext cx="2553117" cy="923330"/>
            <a:chOff x="591750" y="4882491"/>
            <a:chExt cx="2289402" cy="923330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BA49F9D-70CF-46F5-B225-1546B933C89F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0680C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04</a:t>
              </a:r>
              <a:endParaRPr kumimoji="0" lang="ko-KR" altLang="en-US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680C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83DEDD44-2904-43E4-A8F7-B84EBEBEA2E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     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E6F71FB-3312-4E59-B1E5-CA905A750E1C}"/>
                </a:ext>
              </a:extLst>
            </p:cNvPr>
            <p:cNvSpPr txBox="1"/>
            <p:nvPr/>
          </p:nvSpPr>
          <p:spPr>
            <a:xfrm>
              <a:off x="1331640" y="5085184"/>
              <a:ext cx="1549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680C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AFRICA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680C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97DD2607-2507-4822-9E6F-1D6C99166EE4}"/>
              </a:ext>
            </a:extLst>
          </p:cNvPr>
          <p:cNvCxnSpPr/>
          <p:nvPr/>
        </p:nvCxnSpPr>
        <p:spPr>
          <a:xfrm>
            <a:off x="8834250" y="4248799"/>
            <a:ext cx="25920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2776F64-F808-45B9-8813-65E629C15AD7}"/>
              </a:ext>
            </a:extLst>
          </p:cNvPr>
          <p:cNvGrpSpPr/>
          <p:nvPr/>
        </p:nvGrpSpPr>
        <p:grpSpPr>
          <a:xfrm>
            <a:off x="685432" y="3628063"/>
            <a:ext cx="2553118" cy="923330"/>
            <a:chOff x="591750" y="4882491"/>
            <a:chExt cx="2289403" cy="923330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9BBEC82-6E1F-4722-9B9C-E3165833BD4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FBA2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BA2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17FA6DF8-813A-4975-A02C-49AFD65B01B8}"/>
                </a:ext>
              </a:extLst>
            </p:cNvPr>
            <p:cNvSpPr txBox="1"/>
            <p:nvPr/>
          </p:nvSpPr>
          <p:spPr>
            <a:xfrm>
              <a:off x="698065" y="5528822"/>
              <a:ext cx="2183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A1D0AF3D-021A-44E9-AF8D-8533642E80A8}"/>
                </a:ext>
              </a:extLst>
            </p:cNvPr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A2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MIDDLE EAST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BA2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792E23E2-67D3-4588-9C3B-3A77C1E087E5}"/>
              </a:ext>
            </a:extLst>
          </p:cNvPr>
          <p:cNvCxnSpPr/>
          <p:nvPr/>
        </p:nvCxnSpPr>
        <p:spPr>
          <a:xfrm>
            <a:off x="665991" y="4204130"/>
            <a:ext cx="2592000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Frame 17">
            <a:extLst>
              <a:ext uri="{FF2B5EF4-FFF2-40B4-BE49-F238E27FC236}">
                <a16:creationId xmlns:a16="http://schemas.microsoft.com/office/drawing/2014/main" id="{7041C89C-DE64-4D43-8CB1-DDE9C354153D}"/>
              </a:ext>
            </a:extLst>
          </p:cNvPr>
          <p:cNvSpPr/>
          <p:nvPr/>
        </p:nvSpPr>
        <p:spPr>
          <a:xfrm>
            <a:off x="4313880" y="4499498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4" name="Frame 17">
            <a:extLst>
              <a:ext uri="{FF2B5EF4-FFF2-40B4-BE49-F238E27FC236}">
                <a16:creationId xmlns:a16="http://schemas.microsoft.com/office/drawing/2014/main" id="{BED1D44D-9175-47E7-A359-DB2F4AA43267}"/>
              </a:ext>
            </a:extLst>
          </p:cNvPr>
          <p:cNvSpPr/>
          <p:nvPr/>
        </p:nvSpPr>
        <p:spPr>
          <a:xfrm>
            <a:off x="3923284" y="3794780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5" name="Frame 17">
            <a:extLst>
              <a:ext uri="{FF2B5EF4-FFF2-40B4-BE49-F238E27FC236}">
                <a16:creationId xmlns:a16="http://schemas.microsoft.com/office/drawing/2014/main" id="{90510FB6-C3FC-454B-8B05-9C693A51913C}"/>
              </a:ext>
            </a:extLst>
          </p:cNvPr>
          <p:cNvSpPr/>
          <p:nvPr/>
        </p:nvSpPr>
        <p:spPr>
          <a:xfrm>
            <a:off x="6239084" y="3470368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6" name="Frame 17">
            <a:extLst>
              <a:ext uri="{FF2B5EF4-FFF2-40B4-BE49-F238E27FC236}">
                <a16:creationId xmlns:a16="http://schemas.microsoft.com/office/drawing/2014/main" id="{54F67E37-3404-429D-A4CE-C28DB3CA52FF}"/>
              </a:ext>
            </a:extLst>
          </p:cNvPr>
          <p:cNvSpPr/>
          <p:nvPr/>
        </p:nvSpPr>
        <p:spPr>
          <a:xfrm>
            <a:off x="4909216" y="4025373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3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144" name="Image 1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97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Candara" panose="020E0502030303020204" pitchFamily="34" charset="0"/>
              </a:rPr>
              <a:t>TERRITORIAL SCOPE</a:t>
            </a:r>
          </a:p>
        </p:txBody>
      </p:sp>
      <p:sp>
        <p:nvSpPr>
          <p:cNvPr id="98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11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65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>
            <a:stCxn id="82" idx="2"/>
            <a:endCxn id="70" idx="1"/>
          </p:cNvCxnSpPr>
          <p:nvPr/>
        </p:nvCxnSpPr>
        <p:spPr>
          <a:xfrm flipV="1">
            <a:off x="7339802" y="2666463"/>
            <a:ext cx="1259326" cy="24444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  <a:endCxn id="106" idx="3"/>
          </p:cNvCxnSpPr>
          <p:nvPr/>
        </p:nvCxnSpPr>
        <p:spPr>
          <a:xfrm rot="16200000" flipV="1">
            <a:off x="3499264" y="3100390"/>
            <a:ext cx="1984043" cy="1419509"/>
          </a:xfrm>
          <a:prstGeom prst="bentConnector2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306556" y="3816812"/>
            <a:ext cx="2937058" cy="18404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138935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BC4400-01AA-4212-A0D2-F178E7A38855}"/>
              </a:ext>
            </a:extLst>
          </p:cNvPr>
          <p:cNvSpPr/>
          <p:nvPr/>
        </p:nvSpPr>
        <p:spPr>
          <a:xfrm>
            <a:off x="5505330" y="2884136"/>
            <a:ext cx="2340000" cy="10045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8599128" y="1780129"/>
            <a:ext cx="3443417" cy="177266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easing of COVID-19 restrictions, airline passenger numbers are recovering from the slump in demand during the pandemic, with growth strongest in Europe and North America. Globally, passenger numbers are expected to hit 83% of pre-pandemic levels this year, up from 47% in 2021, and return to 2019 levels in 2024, according to the </a:t>
            </a: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Air Transport Association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ko-KR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895763" y="3658194"/>
            <a:ext cx="3231032" cy="27711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72" name="Straight Arrow Connector 10">
            <a:extLst>
              <a:ext uri="{FF2B5EF4-FFF2-40B4-BE49-F238E27FC236}">
                <a16:creationId xmlns:a16="http://schemas.microsoft.com/office/drawing/2014/main" id="{25BCBF77-A8CC-4DA4-9AB5-107D2C039A2F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6040371" y="4032996"/>
            <a:ext cx="0" cy="31901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  <a:stCxn id="82" idx="0"/>
            <a:endCxn id="105" idx="3"/>
          </p:cNvCxnSpPr>
          <p:nvPr/>
        </p:nvCxnSpPr>
        <p:spPr>
          <a:xfrm rot="10800000">
            <a:off x="3147548" y="4763225"/>
            <a:ext cx="1593393" cy="3477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307088" y="2271820"/>
            <a:ext cx="3469477" cy="10569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cxnSp>
        <p:nvCxnSpPr>
          <p:cNvPr id="80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138579" y="4925548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6913936" y="4925548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281460" y="3811494"/>
            <a:ext cx="1517822" cy="2598862"/>
          </a:xfrm>
          <a:prstGeom prst="rect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6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39802" y="3979827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261693" y="3816812"/>
            <a:ext cx="288585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airline insurance market for all risks is relatively stable, however, it is an uneasy stability due to the expectation of claims arising from the Russia-Ukraine conflict. The all-risk market is waiting to see how the Russia-Ukraine losses come through, where they will land and how their reinsurance programs may </a:t>
            </a:r>
            <a:r>
              <a:rPr lang="en-US" sz="13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impacted</a:t>
            </a:r>
            <a:endParaRPr lang="fr-FR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2295" y="2271819"/>
            <a:ext cx="34392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fr-FR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viation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renewals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likely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among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most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challenging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decades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during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2022. </a:t>
            </a:r>
            <a:r>
              <a:rPr lang="fr-FR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fr-FR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fr-FR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will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more attention to the structure and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quantity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cover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price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cover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than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any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time </a:t>
            </a:r>
            <a:r>
              <a:rPr lang="fr-FR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since</a:t>
            </a:r>
            <a:r>
              <a:rPr lang="fr-FR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9/11.</a:t>
            </a:r>
            <a:endParaRPr lang="fr-FR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535082" y="2980984"/>
            <a:ext cx="22910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00" dirty="0">
                <a:solidFill>
                  <a:srgbClr val="000000"/>
                </a:solidFill>
              </a:rPr>
              <a:t>The </a:t>
            </a:r>
            <a:r>
              <a:rPr lang="fr-FR" sz="1300" dirty="0" err="1">
                <a:solidFill>
                  <a:srgbClr val="000000"/>
                </a:solidFill>
              </a:rPr>
              <a:t>bulk</a:t>
            </a:r>
            <a:r>
              <a:rPr lang="fr-FR" sz="1300" dirty="0">
                <a:solidFill>
                  <a:srgbClr val="000000"/>
                </a:solidFill>
              </a:rPr>
              <a:t> of </a:t>
            </a:r>
            <a:r>
              <a:rPr lang="fr-FR" sz="1300" dirty="0" err="1">
                <a:solidFill>
                  <a:srgbClr val="000000"/>
                </a:solidFill>
              </a:rPr>
              <a:t>airline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renewals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occur</a:t>
            </a:r>
            <a:r>
              <a:rPr lang="fr-FR" sz="1300" dirty="0">
                <a:solidFill>
                  <a:srgbClr val="000000"/>
                </a:solidFill>
              </a:rPr>
              <a:t> in the </a:t>
            </a:r>
            <a:r>
              <a:rPr lang="fr-FR" sz="1300" dirty="0" err="1">
                <a:solidFill>
                  <a:srgbClr val="000000"/>
                </a:solidFill>
              </a:rPr>
              <a:t>fourth</a:t>
            </a:r>
            <a:r>
              <a:rPr lang="fr-FR" sz="1300" dirty="0">
                <a:solidFill>
                  <a:srgbClr val="000000"/>
                </a:solidFill>
              </a:rPr>
              <a:t> quarter and  </a:t>
            </a:r>
            <a:r>
              <a:rPr lang="fr-FR" sz="1300" dirty="0" err="1">
                <a:solidFill>
                  <a:srgbClr val="000000"/>
                </a:solidFill>
              </a:rPr>
              <a:t>insurers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will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likely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be</a:t>
            </a:r>
            <a:r>
              <a:rPr lang="fr-FR" sz="1300" dirty="0">
                <a:solidFill>
                  <a:srgbClr val="000000"/>
                </a:solidFill>
              </a:rPr>
              <a:t> </a:t>
            </a:r>
            <a:r>
              <a:rPr lang="fr-FR" sz="1300" dirty="0" err="1">
                <a:solidFill>
                  <a:srgbClr val="000000"/>
                </a:solidFill>
              </a:rPr>
              <a:t>under</a:t>
            </a:r>
            <a:r>
              <a:rPr lang="fr-FR" sz="1300" dirty="0">
                <a:solidFill>
                  <a:srgbClr val="000000"/>
                </a:solidFill>
              </a:rPr>
              <a:t> pressure to </a:t>
            </a:r>
            <a:r>
              <a:rPr lang="fr-FR" sz="1300" dirty="0" err="1">
                <a:solidFill>
                  <a:srgbClr val="000000"/>
                </a:solidFill>
              </a:rPr>
              <a:t>increase</a:t>
            </a:r>
            <a:r>
              <a:rPr lang="fr-FR" sz="1300" dirty="0">
                <a:solidFill>
                  <a:srgbClr val="000000"/>
                </a:solidFill>
              </a:rPr>
              <a:t> rates.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042181" y="3736306"/>
            <a:ext cx="297319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May, the world’s largest aircraft lessor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AerCap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Holdings NV announced it would take a $2.7 billion hit after more than 100 of its jets were stranded in Russia.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AerCap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said it has filed a $3.5 billion insurance claim related to trapped aircraft and equipment and has already received $200 million in payments from insurers. Another lessor, Air Lease Corp., said in April it would write off aircraft leased by Russian airlines valued at $802 million, and that it would seek to recover losses from its insurers.</a:t>
            </a:r>
            <a:endParaRPr lang="fr-FR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7" name="TextBox 5"/>
          <p:cNvSpPr txBox="1"/>
          <p:nvPr/>
        </p:nvSpPr>
        <p:spPr>
          <a:xfrm>
            <a:off x="4996106" y="6352143"/>
            <a:ext cx="229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1000103" y="439705"/>
            <a:ext cx="1029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8525A"/>
                </a:solidFill>
                <a:latin typeface="Candara" panose="020E0502030303020204" pitchFamily="34" charset="0"/>
              </a:rPr>
              <a:t>AVIATION MARKET &amp; AVIATION INSURANCE OUTLOOK 2022</a:t>
            </a:r>
          </a:p>
        </p:txBody>
      </p:sp>
    </p:spTree>
    <p:extLst>
      <p:ext uri="{BB962C8B-B14F-4D97-AF65-F5344CB8AC3E}">
        <p14:creationId xmlns:p14="http://schemas.microsoft.com/office/powerpoint/2010/main" val="32715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630;p24"/>
          <p:cNvGrpSpPr/>
          <p:nvPr/>
        </p:nvGrpSpPr>
        <p:grpSpPr>
          <a:xfrm>
            <a:off x="4675784" y="1762908"/>
            <a:ext cx="3264253" cy="3591808"/>
            <a:chOff x="2941556" y="1149200"/>
            <a:chExt cx="3262016" cy="3589347"/>
          </a:xfrm>
        </p:grpSpPr>
        <p:grpSp>
          <p:nvGrpSpPr>
            <p:cNvPr id="28" name="Google Shape;631;p24"/>
            <p:cNvGrpSpPr/>
            <p:nvPr/>
          </p:nvGrpSpPr>
          <p:grpSpPr>
            <a:xfrm>
              <a:off x="3305700" y="1442075"/>
              <a:ext cx="2521570" cy="2949325"/>
              <a:chOff x="3305700" y="1442075"/>
              <a:chExt cx="2521570" cy="2949325"/>
            </a:xfrm>
          </p:grpSpPr>
          <p:sp>
            <p:nvSpPr>
              <p:cNvPr id="42" name="Google Shape;632;p24"/>
              <p:cNvSpPr/>
              <p:nvPr/>
            </p:nvSpPr>
            <p:spPr>
              <a:xfrm rot="5400000">
                <a:off x="3116813" y="1670713"/>
                <a:ext cx="2920200" cy="2462925"/>
              </a:xfrm>
              <a:prstGeom prst="flowChartPreparation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3" name="Google Shape;633;p24"/>
              <p:cNvCxnSpPr/>
              <p:nvPr/>
            </p:nvCxnSpPr>
            <p:spPr>
              <a:xfrm>
                <a:off x="3305700" y="2207225"/>
                <a:ext cx="2510700" cy="1443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634;p24"/>
              <p:cNvCxnSpPr/>
              <p:nvPr/>
            </p:nvCxnSpPr>
            <p:spPr>
              <a:xfrm flipH="1">
                <a:off x="3305700" y="2207225"/>
                <a:ext cx="2510700" cy="1443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635;p24"/>
              <p:cNvCxnSpPr/>
              <p:nvPr/>
            </p:nvCxnSpPr>
            <p:spPr>
              <a:xfrm flipH="1">
                <a:off x="3317450" y="1469400"/>
                <a:ext cx="1267500" cy="2160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636;p24"/>
              <p:cNvCxnSpPr/>
              <p:nvPr/>
            </p:nvCxnSpPr>
            <p:spPr>
              <a:xfrm>
                <a:off x="4559770" y="1469400"/>
                <a:ext cx="1267500" cy="2160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637;p24"/>
              <p:cNvCxnSpPr/>
              <p:nvPr/>
            </p:nvCxnSpPr>
            <p:spPr>
              <a:xfrm rot="10800000">
                <a:off x="3317450" y="2231400"/>
                <a:ext cx="1267500" cy="2160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638;p24"/>
              <p:cNvCxnSpPr/>
              <p:nvPr/>
            </p:nvCxnSpPr>
            <p:spPr>
              <a:xfrm rot="10800000" flipH="1">
                <a:off x="4559770" y="2231400"/>
                <a:ext cx="1267500" cy="2160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" name="Google Shape;639;p24"/>
            <p:cNvSpPr/>
            <p:nvPr/>
          </p:nvSpPr>
          <p:spPr>
            <a:xfrm>
              <a:off x="4167759" y="1149200"/>
              <a:ext cx="810000" cy="810000"/>
            </a:xfrm>
            <a:prstGeom prst="ellipse">
              <a:avLst/>
            </a:prstGeom>
            <a:solidFill>
              <a:srgbClr val="0280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40;p24"/>
            <p:cNvSpPr/>
            <p:nvPr/>
          </p:nvSpPr>
          <p:spPr>
            <a:xfrm>
              <a:off x="4167759" y="3928547"/>
              <a:ext cx="810000" cy="810000"/>
            </a:xfrm>
            <a:prstGeom prst="ellipse">
              <a:avLst/>
            </a:prstGeom>
            <a:solidFill>
              <a:srgbClr val="00A8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41;p24"/>
            <p:cNvSpPr/>
            <p:nvPr/>
          </p:nvSpPr>
          <p:spPr>
            <a:xfrm rot="5400000">
              <a:off x="5393572" y="1829744"/>
              <a:ext cx="810000" cy="810000"/>
            </a:xfrm>
            <a:prstGeom prst="ellipse">
              <a:avLst/>
            </a:prstGeom>
            <a:solidFill>
              <a:srgbClr val="76DB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42;p24"/>
            <p:cNvSpPr/>
            <p:nvPr/>
          </p:nvSpPr>
          <p:spPr>
            <a:xfrm rot="5400000">
              <a:off x="2941556" y="1829744"/>
              <a:ext cx="810000" cy="810000"/>
            </a:xfrm>
            <a:prstGeom prst="ellipse">
              <a:avLst/>
            </a:prstGeom>
            <a:solidFill>
              <a:srgbClr val="02C3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43;p24"/>
            <p:cNvSpPr/>
            <p:nvPr/>
          </p:nvSpPr>
          <p:spPr>
            <a:xfrm rot="5400000">
              <a:off x="5393572" y="3224575"/>
              <a:ext cx="810000" cy="810000"/>
            </a:xfrm>
            <a:prstGeom prst="ellipse">
              <a:avLst/>
            </a:prstGeom>
            <a:solidFill>
              <a:srgbClr val="0054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44;p24"/>
            <p:cNvSpPr/>
            <p:nvPr/>
          </p:nvSpPr>
          <p:spPr>
            <a:xfrm rot="5400000">
              <a:off x="2941556" y="3224575"/>
              <a:ext cx="810000" cy="810000"/>
            </a:xfrm>
            <a:prstGeom prst="ellipse">
              <a:avLst/>
            </a:prstGeom>
            <a:solidFill>
              <a:srgbClr val="006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45;p24"/>
            <p:cNvSpPr/>
            <p:nvPr/>
          </p:nvSpPr>
          <p:spPr>
            <a:xfrm>
              <a:off x="4202421" y="2537122"/>
              <a:ext cx="740400" cy="7404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5"/>
          <p:cNvSpPr txBox="1"/>
          <p:nvPr/>
        </p:nvSpPr>
        <p:spPr>
          <a:xfrm>
            <a:off x="4996106" y="6352143"/>
            <a:ext cx="229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60" y="1794844"/>
            <a:ext cx="38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Underwrite a balanced  portfolio of selected  airlines in Asia and Africa</a:t>
            </a:r>
            <a:endParaRPr lang="fr-FR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" y="2781635"/>
            <a:ext cx="3817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African business is very selective including an excellent loss record and a good maintenance and management by the operators of the airlines</a:t>
            </a:r>
            <a:endParaRPr lang="fr-FR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" y="4596995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No blacklisted airlines</a:t>
            </a:r>
            <a:endParaRPr lang="fr-FR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4203" y="2135304"/>
            <a:ext cx="325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Underwrite </a:t>
            </a:r>
            <a:r>
              <a:rPr lang="en-US" b="1" dirty="0" err="1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facultatives</a:t>
            </a:r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 at best terms and conditions</a:t>
            </a:r>
            <a:endParaRPr lang="fr-FR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4204" y="3290376"/>
            <a:ext cx="3256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Underwrite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new </a:t>
            </a:r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risks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in </a:t>
            </a:r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order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to </a:t>
            </a:r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compensate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for </a:t>
            </a:r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reduction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of the premium </a:t>
            </a:r>
            <a:r>
              <a:rPr lang="fr-FR" b="1" dirty="0" err="1">
                <a:solidFill>
                  <a:srgbClr val="002060"/>
                </a:solidFill>
                <a:latin typeface="Candara" pitchFamily="34" charset="0"/>
              </a:rPr>
              <a:t>related</a:t>
            </a:r>
            <a:r>
              <a:rPr lang="fr-FR" b="1" dirty="0">
                <a:solidFill>
                  <a:srgbClr val="002060"/>
                </a:solidFill>
                <a:latin typeface="Candara" pitchFamily="34" charset="0"/>
              </a:rPr>
              <a:t> to the Covid-19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solidFill>
                  <a:srgbClr val="48525A"/>
                </a:solidFill>
                <a:latin typeface="Candara" panose="020E0502030303020204" pitchFamily="34" charset="0"/>
              </a:rPr>
              <a:t>Underwriting </a:t>
            </a:r>
            <a:r>
              <a:rPr lang="fr-FR" sz="3600" dirty="0" err="1">
                <a:solidFill>
                  <a:srgbClr val="48525A"/>
                </a:solidFill>
                <a:latin typeface="Candara" panose="020E0502030303020204" pitchFamily="34" charset="0"/>
              </a:rPr>
              <a:t>Strategy</a:t>
            </a:r>
            <a:r>
              <a:rPr lang="fr-FR" sz="3600" dirty="0">
                <a:solidFill>
                  <a:srgbClr val="48525A"/>
                </a:solidFill>
                <a:latin typeface="Candara" panose="020E0502030303020204" pitchFamily="34" charset="0"/>
              </a:rPr>
              <a:t> </a:t>
            </a:r>
            <a:r>
              <a:rPr lang="fr-FR" sz="3600" dirty="0" smtClean="0">
                <a:solidFill>
                  <a:srgbClr val="48525A"/>
                </a:solidFill>
                <a:latin typeface="Candara" panose="020E0502030303020204" pitchFamily="34" charset="0"/>
              </a:rPr>
              <a:t>2023</a:t>
            </a:r>
            <a:endParaRPr lang="fr-FR" sz="3600" dirty="0">
              <a:solidFill>
                <a:srgbClr val="48525A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19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55" y="3276094"/>
            <a:ext cx="733701" cy="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9">
            <a:extLst>
              <a:ext uri="{FF2B5EF4-FFF2-40B4-BE49-F238E27FC236}">
                <a16:creationId xmlns:a16="http://schemas.microsoft.com/office/drawing/2014/main" id="{CBBBC687-F13E-4D53-9A9C-84B3A37A4FC5}"/>
              </a:ext>
            </a:extLst>
          </p:cNvPr>
          <p:cNvSpPr txBox="1"/>
          <p:nvPr/>
        </p:nvSpPr>
        <p:spPr>
          <a:xfrm>
            <a:off x="739832" y="3726511"/>
            <a:ext cx="192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rgbClr val="0E7FB7"/>
                </a:solidFill>
                <a:latin typeface="Arial"/>
              </a:rPr>
              <a:t>35,14%     /5Yrs </a:t>
            </a:r>
            <a:endParaRPr lang="ko-KR" altLang="en-US" sz="3600" b="1" dirty="0">
              <a:solidFill>
                <a:srgbClr val="0E7FB7"/>
              </a:solidFill>
              <a:latin typeface="Arial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53B6B845-6A97-4783-829C-738A9D53EB6B}"/>
              </a:ext>
            </a:extLst>
          </p:cNvPr>
          <p:cNvSpPr txBox="1"/>
          <p:nvPr/>
        </p:nvSpPr>
        <p:spPr>
          <a:xfrm>
            <a:off x="906746" y="3317054"/>
            <a:ext cx="150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48525A"/>
                </a:solidFill>
                <a:latin typeface="Candara" panose="020E0502030303020204" pitchFamily="34" charset="0"/>
              </a:rPr>
              <a:t>LOSS RATIO</a:t>
            </a:r>
            <a:endParaRPr lang="ko-KR" altLang="en-US" sz="2000" dirty="0">
              <a:solidFill>
                <a:srgbClr val="48525A"/>
              </a:solidFill>
              <a:latin typeface="Candara" panose="020E0502030303020204" pitchFamily="34" charset="0"/>
            </a:endParaRP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879EC67A-EF9C-47F2-9137-D56685083829}"/>
              </a:ext>
            </a:extLst>
          </p:cNvPr>
          <p:cNvGrpSpPr/>
          <p:nvPr/>
        </p:nvGrpSpPr>
        <p:grpSpPr>
          <a:xfrm>
            <a:off x="4040500" y="1827603"/>
            <a:ext cx="4088861" cy="3662272"/>
            <a:chOff x="1801611" y="2029937"/>
            <a:chExt cx="3055033" cy="2736304"/>
          </a:xfrm>
        </p:grpSpPr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CDEB1C0F-5B67-4893-9E06-276A6DDA2BE0}"/>
                </a:ext>
              </a:extLst>
            </p:cNvPr>
            <p:cNvSpPr txBox="1"/>
            <p:nvPr/>
          </p:nvSpPr>
          <p:spPr>
            <a:xfrm rot="19593018">
              <a:off x="1801611" y="209715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</a:rPr>
                <a:t>LOSS RATIO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7A86152D-880C-402A-BEB5-95C0365A868E}"/>
                </a:ext>
              </a:extLst>
            </p:cNvPr>
            <p:cNvSpPr txBox="1"/>
            <p:nvPr/>
          </p:nvSpPr>
          <p:spPr>
            <a:xfrm rot="8503641">
              <a:off x="3200459" y="3943835"/>
              <a:ext cx="1656185" cy="74393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</a:rPr>
                <a:t>COMBINED RATIO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Pie 5">
              <a:extLst>
                <a:ext uri="{FF2B5EF4-FFF2-40B4-BE49-F238E27FC236}">
                  <a16:creationId xmlns:a16="http://schemas.microsoft.com/office/drawing/2014/main" id="{6F7A66C6-F5FB-45D6-A9DF-B31C7A337064}"/>
                </a:ext>
              </a:extLst>
            </p:cNvPr>
            <p:cNvSpPr/>
            <p:nvPr/>
          </p:nvSpPr>
          <p:spPr>
            <a:xfrm rot="10800000">
              <a:off x="1965145" y="2029937"/>
              <a:ext cx="2736304" cy="2736304"/>
            </a:xfrm>
            <a:prstGeom prst="pie">
              <a:avLst>
                <a:gd name="adj1" fmla="val 10805857"/>
                <a:gd name="adj2" fmla="val 15099322"/>
              </a:avLst>
            </a:prstGeom>
            <a:solidFill>
              <a:srgbClr val="5A63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Pie 3">
              <a:extLst>
                <a:ext uri="{FF2B5EF4-FFF2-40B4-BE49-F238E27FC236}">
                  <a16:creationId xmlns:a16="http://schemas.microsoft.com/office/drawing/2014/main" id="{8DDC79BE-8B17-466A-8DEB-AA61B5C8B297}"/>
                </a:ext>
              </a:extLst>
            </p:cNvPr>
            <p:cNvSpPr/>
            <p:nvPr/>
          </p:nvSpPr>
          <p:spPr>
            <a:xfrm>
              <a:off x="1965144" y="2029937"/>
              <a:ext cx="2736304" cy="2736304"/>
            </a:xfrm>
            <a:prstGeom prst="pie">
              <a:avLst>
                <a:gd name="adj1" fmla="val 10783185"/>
                <a:gd name="adj2" fmla="val 17767367"/>
              </a:avLst>
            </a:prstGeom>
            <a:solidFill>
              <a:srgbClr val="668F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B37912CF-FD23-4AEB-AA2B-0A1341FBA5BD}"/>
                </a:ext>
              </a:extLst>
            </p:cNvPr>
            <p:cNvSpPr/>
            <p:nvPr/>
          </p:nvSpPr>
          <p:spPr>
            <a:xfrm>
              <a:off x="2397192" y="2452878"/>
              <a:ext cx="1872208" cy="1872208"/>
            </a:xfrm>
            <a:prstGeom prst="ellipse">
              <a:avLst/>
            </a:prstGeom>
            <a:solidFill>
              <a:srgbClr val="45C1A4"/>
            </a:solidFill>
            <a:ln w="13652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14A10397-2E2D-4073-A833-8F771CB27173}"/>
                </a:ext>
              </a:extLst>
            </p:cNvPr>
            <p:cNvSpPr txBox="1"/>
            <p:nvPr/>
          </p:nvSpPr>
          <p:spPr>
            <a:xfrm>
              <a:off x="2629704" y="3510856"/>
              <a:ext cx="1407184" cy="34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 kern="0" dirty="0" smtClean="0">
                  <a:solidFill>
                    <a:prstClr val="white"/>
                  </a:solidFill>
                  <a:latin typeface="Arial"/>
                </a:rPr>
                <a:t>RATIOS</a:t>
              </a:r>
              <a:endPara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3" name="TextBox 169">
            <a:extLst>
              <a:ext uri="{FF2B5EF4-FFF2-40B4-BE49-F238E27FC236}">
                <a16:creationId xmlns:a16="http://schemas.microsoft.com/office/drawing/2014/main" id="{891C3A2A-11D9-45CA-920E-3CA21DD3110D}"/>
              </a:ext>
            </a:extLst>
          </p:cNvPr>
          <p:cNvSpPr txBox="1"/>
          <p:nvPr/>
        </p:nvSpPr>
        <p:spPr>
          <a:xfrm>
            <a:off x="9692640" y="1565086"/>
            <a:ext cx="180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rgbClr val="0E7FB7"/>
                </a:solidFill>
                <a:latin typeface="Arial"/>
              </a:rPr>
              <a:t>53,55%  /5Yrs</a:t>
            </a:r>
            <a:endParaRPr lang="ko-KR" altLang="en-US" sz="3600" b="1" dirty="0">
              <a:solidFill>
                <a:srgbClr val="0E7FB7"/>
              </a:solidFill>
              <a:latin typeface="Arial"/>
            </a:endParaRPr>
          </a:p>
        </p:txBody>
      </p:sp>
      <p:sp>
        <p:nvSpPr>
          <p:cNvPr id="64" name="TextBox 170">
            <a:extLst>
              <a:ext uri="{FF2B5EF4-FFF2-40B4-BE49-F238E27FC236}">
                <a16:creationId xmlns:a16="http://schemas.microsoft.com/office/drawing/2014/main" id="{F17ED6B9-F007-40CB-9BC0-CA640533A4B6}"/>
              </a:ext>
            </a:extLst>
          </p:cNvPr>
          <p:cNvSpPr txBox="1"/>
          <p:nvPr/>
        </p:nvSpPr>
        <p:spPr>
          <a:xfrm>
            <a:off x="9454858" y="1164976"/>
            <a:ext cx="234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rgbClr val="48525A"/>
                </a:solidFill>
                <a:latin typeface="Candara" panose="020E0502030303020204" pitchFamily="34" charset="0"/>
              </a:rPr>
              <a:t>COMBINED RATIO</a:t>
            </a:r>
            <a:endParaRPr lang="ko-KR" altLang="en-US" sz="2000" dirty="0">
              <a:solidFill>
                <a:srgbClr val="48525A"/>
              </a:solidFill>
              <a:latin typeface="Candara" panose="020E0502030303020204" pitchFamily="34" charset="0"/>
            </a:endParaRPr>
          </a:p>
        </p:txBody>
      </p:sp>
      <p:sp>
        <p:nvSpPr>
          <p:cNvPr id="94" name="Freeform: Shape 104">
            <a:extLst>
              <a:ext uri="{FF2B5EF4-FFF2-40B4-BE49-F238E27FC236}">
                <a16:creationId xmlns:a16="http://schemas.microsoft.com/office/drawing/2014/main" id="{96D61D9D-2A7E-4325-A836-736A7D2E9B36}"/>
              </a:ext>
            </a:extLst>
          </p:cNvPr>
          <p:cNvSpPr/>
          <p:nvPr/>
        </p:nvSpPr>
        <p:spPr>
          <a:xfrm>
            <a:off x="5381550" y="2994176"/>
            <a:ext cx="1417917" cy="68203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bg1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6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48525A"/>
                </a:solidFill>
                <a:latin typeface="Candara" panose="020E0502030303020204" pitchFamily="34" charset="0"/>
              </a:rPr>
              <a:t>Loss Record UY 2021</a:t>
            </a:r>
            <a:endParaRPr lang="fr-FR" sz="3600" dirty="0">
              <a:solidFill>
                <a:srgbClr val="48525A"/>
              </a:solidFill>
              <a:latin typeface="Candara" panose="020E0502030303020204" pitchFamily="34" charset="0"/>
            </a:endParaRPr>
          </a:p>
        </p:txBody>
      </p:sp>
      <p:sp>
        <p:nvSpPr>
          <p:cNvPr id="97" name="TextBox 5"/>
          <p:cNvSpPr txBox="1"/>
          <p:nvPr/>
        </p:nvSpPr>
        <p:spPr>
          <a:xfrm>
            <a:off x="4996106" y="6352143"/>
            <a:ext cx="229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20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15</a:t>
            </a:fld>
            <a:endParaRPr lang="fr-FR"/>
          </a:p>
        </p:txBody>
      </p:sp>
      <p:cxnSp>
        <p:nvCxnSpPr>
          <p:cNvPr id="4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51" idx="2"/>
          </p:cNvCxnSpPr>
          <p:nvPr/>
        </p:nvCxnSpPr>
        <p:spPr>
          <a:xfrm>
            <a:off x="0" y="4828522"/>
            <a:ext cx="3001168" cy="0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cxnSp>
        <p:nvCxnSpPr>
          <p:cNvPr id="4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51" idx="6"/>
            <a:endCxn id="52" idx="3"/>
          </p:cNvCxnSpPr>
          <p:nvPr/>
        </p:nvCxnSpPr>
        <p:spPr>
          <a:xfrm flipV="1">
            <a:off x="3164913" y="4271992"/>
            <a:ext cx="1217014" cy="556530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cxnSp>
        <p:nvCxnSpPr>
          <p:cNvPr id="4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4439818" y="4220659"/>
            <a:ext cx="1884166" cy="223827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stCxn id="53" idx="7"/>
            <a:endCxn id="54" idx="3"/>
          </p:cNvCxnSpPr>
          <p:nvPr/>
        </p:nvCxnSpPr>
        <p:spPr>
          <a:xfrm flipV="1">
            <a:off x="6463747" y="2853797"/>
            <a:ext cx="1647122" cy="1532797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cxnSp>
        <p:nvCxnSpPr>
          <p:cNvPr id="4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54" idx="6"/>
            <a:endCxn id="55" idx="1"/>
          </p:cNvCxnSpPr>
          <p:nvPr/>
        </p:nvCxnSpPr>
        <p:spPr>
          <a:xfrm>
            <a:off x="8250634" y="2795904"/>
            <a:ext cx="1318874" cy="734045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cxnSp>
        <p:nvCxnSpPr>
          <p:cNvPr id="5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55" idx="7"/>
          </p:cNvCxnSpPr>
          <p:nvPr/>
        </p:nvCxnSpPr>
        <p:spPr>
          <a:xfrm flipV="1">
            <a:off x="9685290" y="1937127"/>
            <a:ext cx="2506712" cy="1592823"/>
          </a:xfrm>
          <a:prstGeom prst="line">
            <a:avLst/>
          </a:prstGeom>
          <a:noFill/>
          <a:ln w="38100" cap="flat" cmpd="sng" algn="ctr">
            <a:solidFill>
              <a:srgbClr val="1C7DE1"/>
            </a:solidFill>
            <a:prstDash val="solid"/>
            <a:miter lim="800000"/>
          </a:ln>
          <a:effectLst/>
        </p:spPr>
      </p:cxnSp>
      <p:sp>
        <p:nvSpPr>
          <p:cNvPr id="5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4746651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CBCBCB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132229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E6294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362615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F076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2714034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F4BD2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505970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1ED4D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AF59F7A8-4AD2-420C-9EB7-2446106A77D7}"/>
              </a:ext>
            </a:extLst>
          </p:cNvPr>
          <p:cNvSpPr txBox="1"/>
          <p:nvPr/>
        </p:nvSpPr>
        <p:spPr>
          <a:xfrm>
            <a:off x="2276072" y="3431890"/>
            <a:ext cx="1731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.  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75" name="TextBox 34">
            <a:extLst>
              <a:ext uri="{FF2B5EF4-FFF2-40B4-BE49-F238E27FC236}">
                <a16:creationId xmlns:a16="http://schemas.microsoft.com/office/drawing/2014/main" id="{D4DF0A36-ADE3-4405-A50E-D3F8984AB5F9}"/>
              </a:ext>
            </a:extLst>
          </p:cNvPr>
          <p:cNvSpPr txBox="1"/>
          <p:nvPr/>
        </p:nvSpPr>
        <p:spPr>
          <a:xfrm>
            <a:off x="511479" y="3265395"/>
            <a:ext cx="2554763" cy="1384995"/>
          </a:xfrm>
          <a:prstGeom prst="rect">
            <a:avLst/>
          </a:prstGeom>
          <a:noFill/>
          <a:ln w="19050">
            <a:solidFill>
              <a:srgbClr val="EB556E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Intensive marketing efforts by visiting markets primarily to acquire cessions from abundant aviation areas such as African Market , the Middle East and Asia 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pSp>
        <p:nvGrpSpPr>
          <p:cNvPr id="76" name="Group 35">
            <a:extLst>
              <a:ext uri="{FF2B5EF4-FFF2-40B4-BE49-F238E27FC236}">
                <a16:creationId xmlns:a16="http://schemas.microsoft.com/office/drawing/2014/main" id="{27E49ABD-3ACB-4FE8-A323-97FE16B1F886}"/>
              </a:ext>
            </a:extLst>
          </p:cNvPr>
          <p:cNvGrpSpPr/>
          <p:nvPr/>
        </p:nvGrpSpPr>
        <p:grpSpPr>
          <a:xfrm rot="18879590">
            <a:off x="9152128" y="2384916"/>
            <a:ext cx="1111353" cy="1076866"/>
            <a:chOff x="4140074" y="-227044"/>
            <a:chExt cx="3204684" cy="3105238"/>
          </a:xfrm>
        </p:grpSpPr>
        <p:sp>
          <p:nvSpPr>
            <p:cNvPr id="7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>
              <a:off x="4140074" y="-227044"/>
              <a:ext cx="2889471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3859292" y="2847114"/>
            <a:ext cx="2436393" cy="1169551"/>
          </a:xfrm>
          <a:prstGeom prst="rect">
            <a:avLst/>
          </a:prstGeom>
          <a:ln w="19050">
            <a:solidFill>
              <a:srgbClr val="E62949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Acquisition of new members in 2021 preferably good rated companies in order to overcome the rating security issue of the Pool  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674972" y="4401628"/>
            <a:ext cx="2149077" cy="954107"/>
          </a:xfrm>
          <a:prstGeom prst="rect">
            <a:avLst/>
          </a:prstGeom>
          <a:ln w="19050">
            <a:solidFill>
              <a:srgbClr val="F07624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Balances reconciliation and recovery from members and non members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29125" y="1772984"/>
            <a:ext cx="2026266" cy="738664"/>
          </a:xfrm>
          <a:prstGeom prst="rect">
            <a:avLst/>
          </a:prstGeom>
          <a:ln w="19050">
            <a:solidFill>
              <a:srgbClr val="F4BD2D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Underwriters training in aviation, quotations and risk appreciation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6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12099447" y="1894520"/>
            <a:ext cx="163742" cy="163742"/>
          </a:xfrm>
          <a:prstGeom prst="ellipse">
            <a:avLst/>
          </a:prstGeom>
          <a:solidFill>
            <a:sysClr val="window" lastClr="FFFFFF"/>
          </a:solidFill>
          <a:ln w="50800" cap="flat" cmpd="sng" algn="ctr">
            <a:solidFill>
              <a:srgbClr val="02C39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896514" y="3594248"/>
            <a:ext cx="2084264" cy="954107"/>
          </a:xfrm>
          <a:prstGeom prst="rect">
            <a:avLst/>
          </a:prstGeom>
          <a:ln w="19050">
            <a:solidFill>
              <a:srgbClr val="1ED4DE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Better communication with members and ceding companies and brokers 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030917" y="776319"/>
            <a:ext cx="2769424" cy="1384995"/>
          </a:xfrm>
          <a:prstGeom prst="rect">
            <a:avLst/>
          </a:prstGeom>
          <a:ln w="19050">
            <a:solidFill>
              <a:srgbClr val="02C39A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altLang="en-US" sz="1400" dirty="0">
                <a:solidFill>
                  <a:srgbClr val="002060"/>
                </a:solidFill>
                <a:latin typeface="Candara" panose="020E0502030303020204" pitchFamily="34" charset="0"/>
                <a:ea typeface="Times New Roman" pitchFamily="18" charset="0"/>
                <a:cs typeface="ZapfDingbatsITC"/>
              </a:rPr>
              <a:t>Set up technical meetings with other aviation underwriting teams within the Pool member companies in order to further enhance partnership at the operational level</a:t>
            </a:r>
            <a:endParaRPr lang="fr-FR" sz="14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25802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Candara" panose="020E0502030303020204" pitchFamily="34" charset="0"/>
              </a:rPr>
              <a:t>GROWTH PERSPECTIVES</a:t>
            </a:r>
          </a:p>
        </p:txBody>
      </p:sp>
      <p:sp>
        <p:nvSpPr>
          <p:cNvPr id="92" name="TextBox 5"/>
          <p:cNvSpPr txBox="1"/>
          <p:nvPr/>
        </p:nvSpPr>
        <p:spPr>
          <a:xfrm>
            <a:off x="4996106" y="6352143"/>
            <a:ext cx="229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4" t="22559" r="5373" b="11503"/>
          <a:stretch/>
        </p:blipFill>
        <p:spPr>
          <a:xfrm rot="16200000">
            <a:off x="10178527" y="3521039"/>
            <a:ext cx="1283383" cy="84986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14807"/>
          <a:stretch>
            <a:fillRect/>
          </a:stretch>
        </p:blipFill>
        <p:spPr>
          <a:xfrm>
            <a:off x="902368" y="3380330"/>
            <a:ext cx="893708" cy="1246306"/>
          </a:xfrm>
          <a:ln w="28575">
            <a:solidFill>
              <a:schemeClr val="accent1"/>
            </a:solidFill>
          </a:ln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8184"/>
          <a:stretch>
            <a:fillRect/>
          </a:stretch>
        </p:blipFill>
        <p:spPr>
          <a:xfrm>
            <a:off x="3236190" y="3380330"/>
            <a:ext cx="893081" cy="1246305"/>
          </a:xfrm>
          <a:ln w="28575">
            <a:solidFill>
              <a:schemeClr val="accent1"/>
            </a:solidFill>
          </a:ln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r="14641"/>
          <a:stretch>
            <a:fillRect/>
          </a:stretch>
        </p:blipFill>
        <p:spPr>
          <a:xfrm>
            <a:off x="5623408" y="3373222"/>
            <a:ext cx="898805" cy="1253414"/>
          </a:xfrm>
          <a:ln w="28575">
            <a:solidFill>
              <a:schemeClr val="accent1"/>
            </a:solidFill>
          </a:ln>
        </p:spPr>
      </p:pic>
      <p:pic>
        <p:nvPicPr>
          <p:cNvPr id="8" name="Espace réservé pour une image  7"/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1000"/>
          <a:stretch>
            <a:fillRect/>
          </a:stretch>
        </p:blipFill>
        <p:spPr>
          <a:xfrm>
            <a:off x="8026637" y="3402952"/>
            <a:ext cx="877486" cy="1223684"/>
          </a:xfrm>
          <a:ln w="28575">
            <a:solidFill>
              <a:schemeClr val="accent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969"/>
            <a:ext cx="12192000" cy="724247"/>
          </a:xfrm>
          <a:gradFill flip="none" rotWithShape="1">
            <a:gsLst>
              <a:gs pos="0">
                <a:srgbClr val="739741">
                  <a:tint val="66000"/>
                  <a:satMod val="160000"/>
                </a:srgbClr>
              </a:gs>
              <a:gs pos="50000">
                <a:srgbClr val="739741">
                  <a:tint val="44500"/>
                  <a:satMod val="160000"/>
                </a:srgbClr>
              </a:gs>
              <a:gs pos="100000">
                <a:srgbClr val="739741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>
                <a:solidFill>
                  <a:srgbClr val="333E47"/>
                </a:solidFill>
                <a:latin typeface="Candara" panose="020E0502030303020204" pitchFamily="34" charset="0"/>
              </a:rPr>
              <a:t>MAIN CONTACTS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289365" y="4450173"/>
            <a:ext cx="2110721" cy="924380"/>
          </a:xfrm>
          <a:prstGeom prst="rect">
            <a:avLst/>
          </a:prstGeom>
          <a:solidFill>
            <a:srgbClr val="333E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2630491" y="4478893"/>
            <a:ext cx="2110721" cy="924380"/>
          </a:xfrm>
          <a:prstGeom prst="rect">
            <a:avLst/>
          </a:prstGeom>
          <a:solidFill>
            <a:srgbClr val="333E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AEFE-F842-4F88-A5B4-0E1849586AD3}"/>
              </a:ext>
            </a:extLst>
          </p:cNvPr>
          <p:cNvSpPr/>
          <p:nvPr/>
        </p:nvSpPr>
        <p:spPr>
          <a:xfrm>
            <a:off x="5016075" y="4478893"/>
            <a:ext cx="2110721" cy="924380"/>
          </a:xfrm>
          <a:prstGeom prst="rect">
            <a:avLst/>
          </a:prstGeom>
          <a:solidFill>
            <a:srgbClr val="333E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A0553-521F-4DCA-AC0E-BF95319C13D1}"/>
              </a:ext>
            </a:extLst>
          </p:cNvPr>
          <p:cNvSpPr/>
          <p:nvPr/>
        </p:nvSpPr>
        <p:spPr>
          <a:xfrm>
            <a:off x="7399320" y="4478893"/>
            <a:ext cx="2114677" cy="924380"/>
          </a:xfrm>
          <a:prstGeom prst="rect">
            <a:avLst/>
          </a:prstGeom>
          <a:solidFill>
            <a:srgbClr val="333E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5A79EE69-B45D-4718-8270-D8461B42A14B}"/>
              </a:ext>
            </a:extLst>
          </p:cNvPr>
          <p:cNvSpPr txBox="1">
            <a:spLocks/>
          </p:cNvSpPr>
          <p:nvPr/>
        </p:nvSpPr>
        <p:spPr>
          <a:xfrm>
            <a:off x="274623" y="4851862"/>
            <a:ext cx="2204624" cy="55426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latinLnBrk="0">
              <a:spcBef>
                <a:spcPts val="0"/>
              </a:spcBef>
              <a:buNone/>
              <a:defRPr/>
            </a:pPr>
            <a:r>
              <a:rPr lang="en-US" sz="1200" b="1" u="sng" dirty="0">
                <a:solidFill>
                  <a:srgbClr val="002060"/>
                </a:solidFill>
                <a:latin typeface="Candara" pitchFamily="34" charset="0"/>
                <a:cs typeface="Aparajita" pitchFamily="34" charset="0"/>
              </a:rPr>
              <a:t>Mrs. Houda MCHICHE</a:t>
            </a:r>
          </a:p>
          <a:p>
            <a:pPr marL="0" lvl="0" indent="0" latinLnBrk="0">
              <a:spcBef>
                <a:spcPts val="0"/>
              </a:spcBef>
              <a:buNone/>
              <a:defRPr/>
            </a:pPr>
            <a:r>
              <a:rPr lang="en-US" sz="1200" i="1" dirty="0">
                <a:solidFill>
                  <a:srgbClr val="002060"/>
                </a:solidFill>
                <a:latin typeface="Candara" pitchFamily="34" charset="0"/>
                <a:cs typeface="Aparajita" pitchFamily="34" charset="0"/>
              </a:rPr>
              <a:t>Head of FAIR Aviation </a:t>
            </a:r>
            <a:r>
              <a:rPr lang="en-US" sz="1200" i="1" dirty="0" smtClean="0">
                <a:solidFill>
                  <a:srgbClr val="002060"/>
                </a:solidFill>
                <a:latin typeface="Candara" pitchFamily="34" charset="0"/>
                <a:cs typeface="Aparajita" pitchFamily="34" charset="0"/>
              </a:rPr>
              <a:t>Pool</a:t>
            </a:r>
            <a:endParaRPr lang="en-US" sz="1100" i="1" dirty="0">
              <a:solidFill>
                <a:srgbClr val="0070C0"/>
              </a:solidFill>
              <a:latin typeface="Candara" pitchFamily="34" charset="0"/>
              <a:cs typeface="Aparajita" pitchFamily="34" charset="0"/>
            </a:endParaRPr>
          </a:p>
          <a:p>
            <a:pPr marL="0" indent="0" algn="ctr">
              <a:buNone/>
            </a:pP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61470" y="4731730"/>
            <a:ext cx="216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Mr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. Said GOURAI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Accountant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030160" y="4656782"/>
            <a:ext cx="2106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Mr. </a:t>
            </a:r>
            <a:r>
              <a:rPr kumimoji="0" lang="en-US" sz="11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Hassane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EL MOURCHID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Senior Aviation Underwriter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Aeronautical Engineer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430635" y="4597931"/>
            <a:ext cx="208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Ms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Sabah MAJD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Underwriter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Industrial Engineer</a:t>
            </a:r>
          </a:p>
        </p:txBody>
      </p:sp>
      <p:pic>
        <p:nvPicPr>
          <p:cNvPr id="51" name="Espace réservé pour une image 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86" y="1018856"/>
            <a:ext cx="1106242" cy="11925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3883231" y="2153793"/>
            <a:ext cx="3610099" cy="924380"/>
          </a:xfrm>
          <a:prstGeom prst="rect">
            <a:avLst/>
          </a:prstGeom>
          <a:solidFill>
            <a:srgbClr val="9CD1BD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610" y="2270739"/>
            <a:ext cx="445991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Mr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. Youssef FASSI FIHRI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President of FAIR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Aviation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itchFamily="34" charset="0"/>
                <a:ea typeface="+mn-ea"/>
                <a:cs typeface="Aparajita" pitchFamily="34" charset="0"/>
              </a:rPr>
              <a:t>Pool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95696" y="5745762"/>
            <a:ext cx="10395857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FAIR AVIATION POOL- SOCIETE CENTRALE DE REASSURANCE.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Tour Atlas, Place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Zellaqa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 – BP 20 000 Casablanca. Morocco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Phone: (212) 5 22 46 04 00 Fax: (212) 5 22 46 04 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Website: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  <a:hlinkClick r:id="rId9"/>
              </a:rPr>
              <a:t>http://www.poolfair.ma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&amp;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  <a:hlinkClick r:id="rId10"/>
              </a:rPr>
              <a:t>http://www.scrmaroc.com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pitchFamily="34" charset="0"/>
              </a:rPr>
              <a:t>Email: </a:t>
            </a:r>
            <a:r>
              <a:rPr lang="en-US" sz="1200" dirty="0">
                <a:solidFill>
                  <a:srgbClr val="0070C0"/>
                </a:solidFill>
                <a:latin typeface="Candara" panose="020E0502030303020204" pitchFamily="34" charset="0"/>
                <a:cs typeface="Arial" pitchFamily="34" charset="0"/>
              </a:rPr>
              <a:t>Aviation_FAP</a:t>
            </a:r>
            <a:r>
              <a:rPr lang="en-US" sz="1200" dirty="0">
                <a:solidFill>
                  <a:srgbClr val="0070C0"/>
                </a:solidFill>
                <a:latin typeface="Candara" panose="020E0502030303020204" pitchFamily="34" charset="0"/>
                <a:cs typeface="Arial" pitchFamily="34" charset="0"/>
                <a:hlinkClick r:id="rId11"/>
              </a:rPr>
              <a:t>@scrmaroc.com</a:t>
            </a:r>
            <a:endParaRPr lang="en-US" sz="1200" dirty="0">
              <a:solidFill>
                <a:srgbClr val="0070C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167268" y="5679276"/>
          <a:ext cx="11759120" cy="365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59120">
                  <a:extLst>
                    <a:ext uri="{9D8B030D-6E8A-4147-A177-3AD203B41FA5}">
                      <a16:colId xmlns:a16="http://schemas.microsoft.com/office/drawing/2014/main" val="196157510"/>
                    </a:ext>
                  </a:extLst>
                </a:gridCol>
              </a:tblGrid>
              <a:tr h="3019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62891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DEA0553-521F-4DCA-AC0E-BF95319C13D1}"/>
              </a:ext>
            </a:extLst>
          </p:cNvPr>
          <p:cNvSpPr/>
          <p:nvPr/>
        </p:nvSpPr>
        <p:spPr>
          <a:xfrm>
            <a:off x="9776288" y="4478893"/>
            <a:ext cx="2114677" cy="924380"/>
          </a:xfrm>
          <a:prstGeom prst="rect">
            <a:avLst/>
          </a:prstGeom>
          <a:solidFill>
            <a:srgbClr val="333E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07603" y="4597931"/>
            <a:ext cx="20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Mr</a:t>
            </a: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12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Ayoub IBEN JELLAL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Junior </a:t>
            </a:r>
            <a:r>
              <a:rPr lang="en-US" sz="1200" i="1" dirty="0" smtClean="0">
                <a:solidFill>
                  <a:srgbClr val="002060"/>
                </a:solidFill>
                <a:latin typeface="Candara" pitchFamily="34" charset="0"/>
                <a:cs typeface="Aparajita" pitchFamily="34" charset="0"/>
              </a:rPr>
              <a:t>Accountant</a:t>
            </a:r>
          </a:p>
        </p:txBody>
      </p:sp>
    </p:spTree>
    <p:extLst>
      <p:ext uri="{BB962C8B-B14F-4D97-AF65-F5344CB8AC3E}">
        <p14:creationId xmlns:p14="http://schemas.microsoft.com/office/powerpoint/2010/main" val="24361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2</a:t>
            </a:fld>
            <a:endParaRPr lang="fr-FR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698576" y="960121"/>
            <a:ext cx="2595135" cy="1325300"/>
            <a:chOff x="474140" y="1335958"/>
            <a:chExt cx="2421972" cy="12368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Isosceles Triangle 1">
              <a:extLst>
                <a:ext uri="{FF2B5EF4-FFF2-40B4-BE49-F238E27FC236}">
                  <a16:creationId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rgbClr val="679130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223351" y="139193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085511" y="132931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2548272" y="3614716"/>
            <a:ext cx="2595136" cy="1325300"/>
            <a:chOff x="474139" y="1335959"/>
            <a:chExt cx="2421974" cy="12368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Isosceles Triangle 1">
              <a:extLst>
                <a:ext uri="{FF2B5EF4-FFF2-40B4-BE49-F238E27FC236}">
                  <a16:creationId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rgbClr val="2E8593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Oval 14">
            <a:extLst>
              <a:ext uri="{FF2B5EF4-FFF2-40B4-BE49-F238E27FC236}">
                <a16:creationId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2943844" y="398391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067215" y="404653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1623423" y="2288273"/>
            <a:ext cx="2595135" cy="1325300"/>
            <a:chOff x="1744111" y="2572826"/>
            <a:chExt cx="2421972" cy="123686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 l="-1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Isosceles Triangle 1">
              <a:extLst>
                <a:ext uri="{FF2B5EF4-FFF2-40B4-BE49-F238E27FC236}">
                  <a16:creationId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rgbClr val="B1DAF0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Oval 22">
            <a:extLst>
              <a:ext uri="{FF2B5EF4-FFF2-40B4-BE49-F238E27FC236}">
                <a16:creationId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015074" y="2641261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147255" y="2720089"/>
            <a:ext cx="322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0" name="Group 27">
            <a:extLst>
              <a:ext uri="{FF2B5EF4-FFF2-40B4-BE49-F238E27FC236}">
                <a16:creationId xmlns:a16="http://schemas.microsoft.com/office/drawing/2014/main" id="{AC005778-5A13-4432-84D0-D6EB0A02F171}"/>
              </a:ext>
            </a:extLst>
          </p:cNvPr>
          <p:cNvGrpSpPr/>
          <p:nvPr/>
        </p:nvGrpSpPr>
        <p:grpSpPr>
          <a:xfrm>
            <a:off x="3488358" y="4941158"/>
            <a:ext cx="3918283" cy="1325300"/>
            <a:chOff x="1744111" y="2572826"/>
            <a:chExt cx="3656831" cy="12368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3F2B4C-2291-4064-B29B-C243E9F4C843}"/>
                </a:ext>
              </a:extLst>
            </p:cNvPr>
            <p:cNvSpPr/>
            <p:nvPr/>
          </p:nvSpPr>
          <p:spPr>
            <a:xfrm rot="16200000">
              <a:off x="3631449" y="1997833"/>
              <a:ext cx="1152129" cy="2386856"/>
            </a:xfrm>
            <a:prstGeom prst="rect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1">
              <a:extLst>
                <a:ext uri="{FF2B5EF4-FFF2-40B4-BE49-F238E27FC236}">
                  <a16:creationId xmlns:a16="http://schemas.microsoft.com/office/drawing/2014/main" id="{171A2ACC-C0DC-47D6-BBB0-8996B8C5301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rgbClr val="55679D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Oval 30">
            <a:extLst>
              <a:ext uri="{FF2B5EF4-FFF2-40B4-BE49-F238E27FC236}">
                <a16:creationId xmlns:a16="http://schemas.microsoft.com/office/drawing/2014/main" id="{E8307360-5A52-488A-AA47-21E2E383040E}"/>
              </a:ext>
            </a:extLst>
          </p:cNvPr>
          <p:cNvSpPr/>
          <p:nvPr/>
        </p:nvSpPr>
        <p:spPr>
          <a:xfrm>
            <a:off x="3875294" y="531035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325386-C5A6-4050-B93E-F5E49DD65ECB}"/>
              </a:ext>
            </a:extLst>
          </p:cNvPr>
          <p:cNvSpPr/>
          <p:nvPr/>
        </p:nvSpPr>
        <p:spPr>
          <a:xfrm>
            <a:off x="3998665" y="537297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3638988" y="221396"/>
            <a:ext cx="5269551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Candara" panose="020E0502030303020204" pitchFamily="34" charset="0"/>
              </a:rPr>
              <a:t>FAIR POOL &amp; SYNDICATES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55201" y="1299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FAIR Aviation Pool managed by </a:t>
            </a:r>
            <a:r>
              <a:rPr lang="fr-FR" dirty="0">
                <a:latin typeface="Cambria" panose="02040503050406030204" pitchFamily="18" charset="0"/>
                <a:cs typeface="Times New Roman" pitchFamily="18" charset="0"/>
              </a:rPr>
              <a:t>Société Centrale de Réassurance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(SCR), Morocco (1989)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10936" y="25818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FAIR Non-Life Reinsurance Pool, managed by </a:t>
            </a:r>
            <a:r>
              <a:rPr lang="en-US" dirty="0" err="1">
                <a:latin typeface="Cambria" panose="02040503050406030204" pitchFamily="18" charset="0"/>
                <a:cs typeface="Times New Roman" pitchFamily="18" charset="0"/>
              </a:rPr>
              <a:t>Milli</a:t>
            </a: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 Re, Turkey (1974) 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9584" y="38640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FAIR Nat-Cat Reinsurance Pool, managed by GIC Re, India (2013) 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27429" y="5146282"/>
            <a:ext cx="4481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FAIR Oil &amp; Energy Insurance Syndicate managed by Trust International Insurance Company (TIIC), Bahrain (1998)</a:t>
            </a:r>
            <a:endParaRPr lang="fr-F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5">
            <a:extLst>
              <a:ext uri="{FF2B5EF4-FFF2-40B4-BE49-F238E27FC236}">
                <a16:creationId xmlns:a16="http://schemas.microsoft.com/office/drawing/2014/main" id="{22ABE550-E433-4974-AE03-EBED706957B8}"/>
              </a:ext>
            </a:extLst>
          </p:cNvPr>
          <p:cNvSpPr/>
          <p:nvPr/>
        </p:nvSpPr>
        <p:spPr>
          <a:xfrm>
            <a:off x="1193053" y="2773371"/>
            <a:ext cx="3346180" cy="178740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54">
            <a:extLst>
              <a:ext uri="{FF2B5EF4-FFF2-40B4-BE49-F238E27FC236}">
                <a16:creationId xmlns:a16="http://schemas.microsoft.com/office/drawing/2014/main" id="{C4CC038D-DDF4-4581-9B32-2DF12420CFC3}"/>
              </a:ext>
            </a:extLst>
          </p:cNvPr>
          <p:cNvSpPr/>
          <p:nvPr/>
        </p:nvSpPr>
        <p:spPr>
          <a:xfrm>
            <a:off x="4546997" y="2325223"/>
            <a:ext cx="3346180" cy="17792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55">
            <a:extLst>
              <a:ext uri="{FF2B5EF4-FFF2-40B4-BE49-F238E27FC236}">
                <a16:creationId xmlns:a16="http://schemas.microsoft.com/office/drawing/2014/main" id="{557664C7-6447-4ABE-907A-EE66D34745AF}"/>
              </a:ext>
            </a:extLst>
          </p:cNvPr>
          <p:cNvSpPr/>
          <p:nvPr/>
        </p:nvSpPr>
        <p:spPr>
          <a:xfrm>
            <a:off x="7900940" y="1878998"/>
            <a:ext cx="3346180" cy="17809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A8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8FEC572-DF5F-44F4-9DD5-BA8DE1DC424C}"/>
              </a:ext>
            </a:extLst>
          </p:cNvPr>
          <p:cNvSpPr/>
          <p:nvPr/>
        </p:nvSpPr>
        <p:spPr>
          <a:xfrm>
            <a:off x="1192935" y="4560774"/>
            <a:ext cx="3346334" cy="2190546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rgbClr val="728B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A7C8FB5-FE13-40B6-8305-A48508952781}"/>
              </a:ext>
            </a:extLst>
          </p:cNvPr>
          <p:cNvSpPr/>
          <p:nvPr/>
        </p:nvSpPr>
        <p:spPr>
          <a:xfrm>
            <a:off x="4546879" y="4116190"/>
            <a:ext cx="3346334" cy="1812170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rgbClr val="40404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1D94BBE-67B9-40DA-893E-CDA88C4D28DA}"/>
              </a:ext>
            </a:extLst>
          </p:cNvPr>
          <p:cNvSpPr/>
          <p:nvPr/>
        </p:nvSpPr>
        <p:spPr>
          <a:xfrm>
            <a:off x="7900822" y="3664295"/>
            <a:ext cx="3346334" cy="1669705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rgbClr val="728B3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F726B2-A684-49E1-A64C-14257E2B3F43}"/>
              </a:ext>
            </a:extLst>
          </p:cNvPr>
          <p:cNvSpPr txBox="1"/>
          <p:nvPr/>
        </p:nvSpPr>
        <p:spPr>
          <a:xfrm>
            <a:off x="1194696" y="4525769"/>
            <a:ext cx="3345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The FAIR Aviation Pool was created further to the 9</a:t>
            </a:r>
            <a:r>
              <a:rPr lang="en-US" baseline="30000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 General Assembly of the FAIR that was held in Beijing, China from November 10</a:t>
            </a:r>
            <a:r>
              <a:rPr lang="en-US" baseline="30000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 to 20</a:t>
            </a:r>
            <a:r>
              <a:rPr lang="en-US" baseline="30000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 1985</a:t>
            </a:r>
            <a:endParaRPr lang="fr-FR" dirty="0">
              <a:solidFill>
                <a:srgbClr val="F8F8F4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5A7FE-3A1F-4B02-8728-B501F8247A87}"/>
              </a:ext>
            </a:extLst>
          </p:cNvPr>
          <p:cNvSpPr txBox="1"/>
          <p:nvPr/>
        </p:nvSpPr>
        <p:spPr>
          <a:xfrm>
            <a:off x="7899366" y="3736340"/>
            <a:ext cx="334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SCR was elected as Managers of the FAIR Aviation Pool since its creation</a:t>
            </a:r>
            <a:endParaRPr lang="fr-FR" dirty="0">
              <a:solidFill>
                <a:srgbClr val="F8F8F4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자유형: 도형 61">
            <a:extLst>
              <a:ext uri="{FF2B5EF4-FFF2-40B4-BE49-F238E27FC236}">
                <a16:creationId xmlns:a16="http://schemas.microsoft.com/office/drawing/2014/main" id="{BB5F6D5A-3765-41B1-B9CF-6D10A1D987FA}"/>
              </a:ext>
            </a:extLst>
          </p:cNvPr>
          <p:cNvSpPr/>
          <p:nvPr/>
        </p:nvSpPr>
        <p:spPr>
          <a:xfrm rot="11471784">
            <a:off x="7446996" y="932811"/>
            <a:ext cx="677986" cy="1200731"/>
          </a:xfrm>
          <a:custGeom>
            <a:avLst/>
            <a:gdLst>
              <a:gd name="connsiteX0" fmla="*/ 2440006 w 3669051"/>
              <a:gd name="connsiteY0" fmla="*/ 3234462 h 7491301"/>
              <a:gd name="connsiteX1" fmla="*/ 2357940 w 3669051"/>
              <a:gd name="connsiteY1" fmla="*/ 3208044 h 7491301"/>
              <a:gd name="connsiteX2" fmla="*/ 2242879 w 3669051"/>
              <a:gd name="connsiteY2" fmla="*/ 3195229 h 7491301"/>
              <a:gd name="connsiteX3" fmla="*/ 1996032 w 3669051"/>
              <a:gd name="connsiteY3" fmla="*/ 3192649 h 7491301"/>
              <a:gd name="connsiteX4" fmla="*/ 1857994 w 3669051"/>
              <a:gd name="connsiteY4" fmla="*/ 3219020 h 7491301"/>
              <a:gd name="connsiteX5" fmla="*/ 1857996 w 3669051"/>
              <a:gd name="connsiteY5" fmla="*/ 456605 h 7491301"/>
              <a:gd name="connsiteX6" fmla="*/ 1859951 w 3669051"/>
              <a:gd name="connsiteY6" fmla="*/ 437212 h 7491301"/>
              <a:gd name="connsiteX7" fmla="*/ 1859951 w 3669051"/>
              <a:gd name="connsiteY7" fmla="*/ 285783 h 7491301"/>
              <a:gd name="connsiteX8" fmla="*/ 2145734 w 3669051"/>
              <a:gd name="connsiteY8" fmla="*/ 0 h 7491301"/>
              <a:gd name="connsiteX9" fmla="*/ 2431517 w 3669051"/>
              <a:gd name="connsiteY9" fmla="*/ 285783 h 7491301"/>
              <a:gd name="connsiteX10" fmla="*/ 2431517 w 3669051"/>
              <a:gd name="connsiteY10" fmla="*/ 389658 h 7491301"/>
              <a:gd name="connsiteX11" fmla="*/ 2434094 w 3669051"/>
              <a:gd name="connsiteY11" fmla="*/ 397959 h 7491301"/>
              <a:gd name="connsiteX12" fmla="*/ 2440006 w 3669051"/>
              <a:gd name="connsiteY12" fmla="*/ 456607 h 7491301"/>
              <a:gd name="connsiteX13" fmla="*/ 3663885 w 3669051"/>
              <a:gd name="connsiteY13" fmla="*/ 4971430 h 7491301"/>
              <a:gd name="connsiteX14" fmla="*/ 3087037 w 3669051"/>
              <a:gd name="connsiteY14" fmla="*/ 4645749 h 7491301"/>
              <a:gd name="connsiteX15" fmla="*/ 3087039 w 3669051"/>
              <a:gd name="connsiteY15" fmla="*/ 3741112 h 7491301"/>
              <a:gd name="connsiteX16" fmla="*/ 3378045 w 3669051"/>
              <a:gd name="connsiteY16" fmla="*/ 3450104 h 7491301"/>
              <a:gd name="connsiteX17" fmla="*/ 3378043 w 3669051"/>
              <a:gd name="connsiteY17" fmla="*/ 3450108 h 7491301"/>
              <a:gd name="connsiteX18" fmla="*/ 3669049 w 3669051"/>
              <a:gd name="connsiteY18" fmla="*/ 3741114 h 7491301"/>
              <a:gd name="connsiteX19" fmla="*/ 3669051 w 3669051"/>
              <a:gd name="connsiteY19" fmla="*/ 4937261 h 7491301"/>
              <a:gd name="connsiteX20" fmla="*/ 1342726 w 3669051"/>
              <a:gd name="connsiteY20" fmla="*/ 5124927 h 7491301"/>
              <a:gd name="connsiteX21" fmla="*/ 707169 w 3669051"/>
              <a:gd name="connsiteY21" fmla="*/ 5064813 h 7491301"/>
              <a:gd name="connsiteX22" fmla="*/ 444860 w 3669051"/>
              <a:gd name="connsiteY22" fmla="*/ 4747698 h 7491301"/>
              <a:gd name="connsiteX23" fmla="*/ 761974 w 3669051"/>
              <a:gd name="connsiteY23" fmla="*/ 4485386 h 7491301"/>
              <a:gd name="connsiteX24" fmla="*/ 1338334 w 3669051"/>
              <a:gd name="connsiteY24" fmla="*/ 4539903 h 7491301"/>
              <a:gd name="connsiteX25" fmla="*/ 2481818 w 3669051"/>
              <a:gd name="connsiteY25" fmla="*/ 6067117 h 7491301"/>
              <a:gd name="connsiteX26" fmla="*/ 1819099 w 3669051"/>
              <a:gd name="connsiteY26" fmla="*/ 5965334 h 7491301"/>
              <a:gd name="connsiteX27" fmla="*/ 1776969 w 3669051"/>
              <a:gd name="connsiteY27" fmla="*/ 5958180 h 7491301"/>
              <a:gd name="connsiteX28" fmla="*/ 1766444 w 3669051"/>
              <a:gd name="connsiteY28" fmla="*/ 5954129 h 7491301"/>
              <a:gd name="connsiteX29" fmla="*/ 1764895 w 3669051"/>
              <a:gd name="connsiteY29" fmla="*/ 5953533 h 7491301"/>
              <a:gd name="connsiteX30" fmla="*/ 1669123 w 3669051"/>
              <a:gd name="connsiteY30" fmla="*/ 5916672 h 7491301"/>
              <a:gd name="connsiteX31" fmla="*/ 1534796 w 3669051"/>
              <a:gd name="connsiteY31" fmla="*/ 5681375 h 7491301"/>
              <a:gd name="connsiteX32" fmla="*/ 1535024 w 3669051"/>
              <a:gd name="connsiteY32" fmla="*/ 5677992 h 7491301"/>
              <a:gd name="connsiteX33" fmla="*/ 1529638 w 3669051"/>
              <a:gd name="connsiteY33" fmla="*/ 5659973 h 7491301"/>
              <a:gd name="connsiteX34" fmla="*/ 1522264 w 3669051"/>
              <a:gd name="connsiteY34" fmla="*/ 5578283 h 7491301"/>
              <a:gd name="connsiteX35" fmla="*/ 1539496 w 3669051"/>
              <a:gd name="connsiteY35" fmla="*/ 3929119 h 7491301"/>
              <a:gd name="connsiteX36" fmla="*/ 468177 w 3669051"/>
              <a:gd name="connsiteY36" fmla="*/ 3851970 h 7491301"/>
              <a:gd name="connsiteX37" fmla="*/ 356839 w 3669051"/>
              <a:gd name="connsiteY37" fmla="*/ 3821025 h 7491301"/>
              <a:gd name="connsiteX38" fmla="*/ 347240 w 3669051"/>
              <a:gd name="connsiteY38" fmla="*/ 3813496 h 7491301"/>
              <a:gd name="connsiteX39" fmla="*/ 340338 w 3669051"/>
              <a:gd name="connsiteY39" fmla="*/ 3812854 h 7491301"/>
              <a:gd name="connsiteX40" fmla="*/ 135089 w 3669051"/>
              <a:gd name="connsiteY40" fmla="*/ 3565146 h 7491301"/>
              <a:gd name="connsiteX41" fmla="*/ 0 w 3669051"/>
              <a:gd name="connsiteY41" fmla="*/ 1998454 h 7491301"/>
              <a:gd name="connsiteX42" fmla="*/ 244505 w 3669051"/>
              <a:gd name="connsiteY42" fmla="*/ 1798397 h 7491301"/>
              <a:gd name="connsiteX43" fmla="*/ 545943 w 3669051"/>
              <a:gd name="connsiteY43" fmla="*/ 1997374 h 7491301"/>
              <a:gd name="connsiteX44" fmla="*/ 556336 w 3669051"/>
              <a:gd name="connsiteY44" fmla="*/ 2048419 h 7491301"/>
              <a:gd name="connsiteX45" fmla="*/ 558157 w 3669051"/>
              <a:gd name="connsiteY45" fmla="*/ 2048419 h 7491301"/>
              <a:gd name="connsiteX46" fmla="*/ 690393 w 3669051"/>
              <a:gd name="connsiteY46" fmla="*/ 3284455 h 7491301"/>
              <a:gd name="connsiteX47" fmla="*/ 1939025 w 3669051"/>
              <a:gd name="connsiteY47" fmla="*/ 3374370 h 7491301"/>
              <a:gd name="connsiteX48" fmla="*/ 1950279 w 3669051"/>
              <a:gd name="connsiteY48" fmla="*/ 3372220 h 7491301"/>
              <a:gd name="connsiteX49" fmla="*/ 2125166 w 3669051"/>
              <a:gd name="connsiteY49" fmla="*/ 3374048 h 7491301"/>
              <a:gd name="connsiteX50" fmla="*/ 2525854 w 3669051"/>
              <a:gd name="connsiteY50" fmla="*/ 3783197 h 7491301"/>
              <a:gd name="connsiteX51" fmla="*/ 2510000 w 3669051"/>
              <a:gd name="connsiteY51" fmla="*/ 5300375 h 7491301"/>
              <a:gd name="connsiteX52" fmla="*/ 2983291 w 3669051"/>
              <a:gd name="connsiteY52" fmla="*/ 4887309 h 7491301"/>
              <a:gd name="connsiteX53" fmla="*/ 3518010 w 3669051"/>
              <a:gd name="connsiteY53" fmla="*/ 5189204 h 7491301"/>
              <a:gd name="connsiteX54" fmla="*/ 3491316 w 3669051"/>
              <a:gd name="connsiteY54" fmla="*/ 5205399 h 7491301"/>
              <a:gd name="connsiteX55" fmla="*/ 3473613 w 3669051"/>
              <a:gd name="connsiteY55" fmla="*/ 5208974 h 7491301"/>
              <a:gd name="connsiteX56" fmla="*/ 3420565 w 3669051"/>
              <a:gd name="connsiteY56" fmla="*/ 5278174 h 7491301"/>
              <a:gd name="connsiteX57" fmla="*/ 2582196 w 3669051"/>
              <a:gd name="connsiteY57" fmla="*/ 6009864 h 7491301"/>
              <a:gd name="connsiteX58" fmla="*/ 2481818 w 3669051"/>
              <a:gd name="connsiteY58" fmla="*/ 6067117 h 7491301"/>
              <a:gd name="connsiteX59" fmla="*/ 1851416 w 3669051"/>
              <a:gd name="connsiteY59" fmla="*/ 7491253 h 7491301"/>
              <a:gd name="connsiteX60" fmla="*/ 1186542 w 3669051"/>
              <a:gd name="connsiteY60" fmla="*/ 6934581 h 7491301"/>
              <a:gd name="connsiteX61" fmla="*/ 1730800 w 3669051"/>
              <a:gd name="connsiteY61" fmla="*/ 6131285 h 7491301"/>
              <a:gd name="connsiteX62" fmla="*/ 2534095 w 3669051"/>
              <a:gd name="connsiteY62" fmla="*/ 6675543 h 7491301"/>
              <a:gd name="connsiteX63" fmla="*/ 1989837 w 3669051"/>
              <a:gd name="connsiteY63" fmla="*/ 7478839 h 7491301"/>
              <a:gd name="connsiteX64" fmla="*/ 1851416 w 3669051"/>
              <a:gd name="connsiteY64" fmla="*/ 7491253 h 749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69051" h="7491301">
                <a:moveTo>
                  <a:pt x="2440006" y="3234462"/>
                </a:moveTo>
                <a:lnTo>
                  <a:pt x="2357940" y="3208044"/>
                </a:lnTo>
                <a:cubicBezTo>
                  <a:pt x="2320813" y="3200041"/>
                  <a:pt x="2282333" y="3195641"/>
                  <a:pt x="2242879" y="3195229"/>
                </a:cubicBezTo>
                <a:lnTo>
                  <a:pt x="1996032" y="3192649"/>
                </a:lnTo>
                <a:lnTo>
                  <a:pt x="1857994" y="3219020"/>
                </a:lnTo>
                <a:cubicBezTo>
                  <a:pt x="1857994" y="2298216"/>
                  <a:pt x="1857996" y="1377410"/>
                  <a:pt x="1857996" y="456605"/>
                </a:cubicBezTo>
                <a:lnTo>
                  <a:pt x="1859951" y="437212"/>
                </a:lnTo>
                <a:lnTo>
                  <a:pt x="1859951" y="285783"/>
                </a:lnTo>
                <a:cubicBezTo>
                  <a:pt x="1859951" y="127949"/>
                  <a:pt x="1987900" y="0"/>
                  <a:pt x="2145734" y="0"/>
                </a:cubicBezTo>
                <a:cubicBezTo>
                  <a:pt x="2303568" y="0"/>
                  <a:pt x="2431517" y="127949"/>
                  <a:pt x="2431517" y="285783"/>
                </a:cubicBezTo>
                <a:lnTo>
                  <a:pt x="2431517" y="389658"/>
                </a:lnTo>
                <a:lnTo>
                  <a:pt x="2434094" y="397959"/>
                </a:lnTo>
                <a:cubicBezTo>
                  <a:pt x="2437970" y="416903"/>
                  <a:pt x="2440006" y="436517"/>
                  <a:pt x="2440006" y="456607"/>
                </a:cubicBezTo>
                <a:close/>
                <a:moveTo>
                  <a:pt x="3663885" y="4971430"/>
                </a:moveTo>
                <a:lnTo>
                  <a:pt x="3087037" y="4645749"/>
                </a:lnTo>
                <a:cubicBezTo>
                  <a:pt x="3087037" y="4344204"/>
                  <a:pt x="3087039" y="4042657"/>
                  <a:pt x="3087039" y="3741112"/>
                </a:cubicBezTo>
                <a:cubicBezTo>
                  <a:pt x="3087039" y="3580393"/>
                  <a:pt x="3217327" y="3450106"/>
                  <a:pt x="3378045" y="3450104"/>
                </a:cubicBezTo>
                <a:cubicBezTo>
                  <a:pt x="3378045" y="3450106"/>
                  <a:pt x="3378043" y="3450106"/>
                  <a:pt x="3378043" y="3450108"/>
                </a:cubicBezTo>
                <a:cubicBezTo>
                  <a:pt x="3538761" y="3450108"/>
                  <a:pt x="3669051" y="3580396"/>
                  <a:pt x="3669049" y="3741114"/>
                </a:cubicBezTo>
                <a:cubicBezTo>
                  <a:pt x="3669049" y="4139829"/>
                  <a:pt x="3669051" y="4538546"/>
                  <a:pt x="3669051" y="4937261"/>
                </a:cubicBezTo>
                <a:close/>
                <a:moveTo>
                  <a:pt x="1342726" y="5124927"/>
                </a:moveTo>
                <a:lnTo>
                  <a:pt x="707169" y="5064813"/>
                </a:lnTo>
                <a:cubicBezTo>
                  <a:pt x="547166" y="5049680"/>
                  <a:pt x="429726" y="4907702"/>
                  <a:pt x="444860" y="4747698"/>
                </a:cubicBezTo>
                <a:cubicBezTo>
                  <a:pt x="459994" y="4587693"/>
                  <a:pt x="601972" y="4470253"/>
                  <a:pt x="761974" y="4485386"/>
                </a:cubicBezTo>
                <a:lnTo>
                  <a:pt x="1338334" y="4539903"/>
                </a:lnTo>
                <a:close/>
                <a:moveTo>
                  <a:pt x="2481818" y="6067117"/>
                </a:moveTo>
                <a:cubicBezTo>
                  <a:pt x="2354636" y="6059694"/>
                  <a:pt x="1936574" y="5983490"/>
                  <a:pt x="1819099" y="5965334"/>
                </a:cubicBezTo>
                <a:lnTo>
                  <a:pt x="1776969" y="5958180"/>
                </a:lnTo>
                <a:lnTo>
                  <a:pt x="1766444" y="5954129"/>
                </a:lnTo>
                <a:lnTo>
                  <a:pt x="1764895" y="5953533"/>
                </a:lnTo>
                <a:lnTo>
                  <a:pt x="1669123" y="5916672"/>
                </a:lnTo>
                <a:cubicBezTo>
                  <a:pt x="1589476" y="5865807"/>
                  <a:pt x="1538048" y="5778001"/>
                  <a:pt x="1534796" y="5681375"/>
                </a:cubicBezTo>
                <a:lnTo>
                  <a:pt x="1535024" y="5677992"/>
                </a:lnTo>
                <a:lnTo>
                  <a:pt x="1529638" y="5659973"/>
                </a:lnTo>
                <a:cubicBezTo>
                  <a:pt x="1524519" y="5633558"/>
                  <a:pt x="1521972" y="5606237"/>
                  <a:pt x="1522264" y="5578283"/>
                </a:cubicBezTo>
                <a:lnTo>
                  <a:pt x="1539496" y="3929119"/>
                </a:lnTo>
                <a:lnTo>
                  <a:pt x="468177" y="3851970"/>
                </a:lnTo>
                <a:cubicBezTo>
                  <a:pt x="428100" y="3849085"/>
                  <a:pt x="390506" y="3838212"/>
                  <a:pt x="356839" y="3821025"/>
                </a:cubicBezTo>
                <a:lnTo>
                  <a:pt x="347240" y="3813496"/>
                </a:lnTo>
                <a:lnTo>
                  <a:pt x="340338" y="3812854"/>
                </a:lnTo>
                <a:cubicBezTo>
                  <a:pt x="231784" y="3780038"/>
                  <a:pt x="147910" y="3685001"/>
                  <a:pt x="135089" y="3565146"/>
                </a:cubicBezTo>
                <a:lnTo>
                  <a:pt x="0" y="1998454"/>
                </a:lnTo>
                <a:cubicBezTo>
                  <a:pt x="32885" y="1892050"/>
                  <a:pt x="126726" y="1810262"/>
                  <a:pt x="244505" y="1798397"/>
                </a:cubicBezTo>
                <a:cubicBezTo>
                  <a:pt x="381914" y="1784555"/>
                  <a:pt x="506377" y="1870474"/>
                  <a:pt x="545943" y="1997374"/>
                </a:cubicBezTo>
                <a:lnTo>
                  <a:pt x="556336" y="2048419"/>
                </a:lnTo>
                <a:lnTo>
                  <a:pt x="558157" y="2048419"/>
                </a:lnTo>
                <a:lnTo>
                  <a:pt x="690393" y="3284455"/>
                </a:lnTo>
                <a:lnTo>
                  <a:pt x="1939025" y="3374370"/>
                </a:lnTo>
                <a:lnTo>
                  <a:pt x="1950279" y="3372220"/>
                </a:lnTo>
                <a:lnTo>
                  <a:pt x="2125166" y="3374048"/>
                </a:lnTo>
                <a:cubicBezTo>
                  <a:pt x="2348796" y="3376384"/>
                  <a:pt x="2528190" y="3559567"/>
                  <a:pt x="2525854" y="3783197"/>
                </a:cubicBezTo>
                <a:lnTo>
                  <a:pt x="2510000" y="5300375"/>
                </a:lnTo>
                <a:lnTo>
                  <a:pt x="2983291" y="4887309"/>
                </a:lnTo>
                <a:lnTo>
                  <a:pt x="3518010" y="5189204"/>
                </a:lnTo>
                <a:lnTo>
                  <a:pt x="3491316" y="5205399"/>
                </a:lnTo>
                <a:lnTo>
                  <a:pt x="3473613" y="5208974"/>
                </a:lnTo>
                <a:lnTo>
                  <a:pt x="3420565" y="5278174"/>
                </a:lnTo>
                <a:lnTo>
                  <a:pt x="2582196" y="6009864"/>
                </a:lnTo>
                <a:cubicBezTo>
                  <a:pt x="2551925" y="6036284"/>
                  <a:pt x="2517730" y="6055319"/>
                  <a:pt x="2481818" y="6067117"/>
                </a:cubicBezTo>
                <a:close/>
                <a:moveTo>
                  <a:pt x="1851416" y="7491253"/>
                </a:moveTo>
                <a:cubicBezTo>
                  <a:pt x="1532311" y="7487445"/>
                  <a:pt x="1249131" y="7260182"/>
                  <a:pt x="1186542" y="6934581"/>
                </a:cubicBezTo>
                <a:cubicBezTo>
                  <a:pt x="1115011" y="6562464"/>
                  <a:pt x="1358683" y="6202816"/>
                  <a:pt x="1730800" y="6131285"/>
                </a:cubicBezTo>
                <a:cubicBezTo>
                  <a:pt x="2102915" y="6059754"/>
                  <a:pt x="2462562" y="6303426"/>
                  <a:pt x="2534095" y="6675543"/>
                </a:cubicBezTo>
                <a:cubicBezTo>
                  <a:pt x="2605626" y="7047659"/>
                  <a:pt x="2361954" y="7407307"/>
                  <a:pt x="1989837" y="7478839"/>
                </a:cubicBezTo>
                <a:cubicBezTo>
                  <a:pt x="1943323" y="7487781"/>
                  <a:pt x="1897003" y="7491797"/>
                  <a:pt x="1851416" y="7491253"/>
                </a:cubicBezTo>
                <a:close/>
              </a:path>
            </a:pathLst>
          </a:custGeom>
          <a:solidFill>
            <a:srgbClr val="394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ectangle 40"/>
          <p:cNvSpPr/>
          <p:nvPr/>
        </p:nvSpPr>
        <p:spPr>
          <a:xfrm>
            <a:off x="4595757" y="4156487"/>
            <a:ext cx="3342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8F8F4"/>
                </a:solidFill>
                <a:latin typeface="Candara" panose="020E0502030303020204" pitchFamily="34" charset="0"/>
                <a:cs typeface="Times New Roman" pitchFamily="18" charset="0"/>
              </a:rPr>
              <a:t>The first Executive Committee meeting was in Casablanca on June 28th and 29th in 1988.</a:t>
            </a:r>
            <a:endParaRPr lang="fr-FR" dirty="0">
              <a:solidFill>
                <a:srgbClr val="F8F8F4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660073" y="221396"/>
            <a:ext cx="7184571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latin typeface="Candara" panose="020E0502030303020204" pitchFamily="34" charset="0"/>
              </a:rPr>
              <a:t>FAIR AVIATION POOL EVOLUTION</a:t>
            </a:r>
          </a:p>
        </p:txBody>
      </p: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DFD-C004-48DE-8AA0-7330656F0F4E}" type="slidenum">
              <a:rPr lang="fr-FR" smtClean="0"/>
              <a:t>4</a:t>
            </a:fld>
            <a:endParaRPr lang="fr-FR"/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A586704-8D41-4B1F-B150-69DC54379A4A}"/>
              </a:ext>
            </a:extLst>
          </p:cNvPr>
          <p:cNvGrpSpPr/>
          <p:nvPr/>
        </p:nvGrpSpPr>
        <p:grpSpPr>
          <a:xfrm>
            <a:off x="5679268" y="3140772"/>
            <a:ext cx="883478" cy="883478"/>
            <a:chOff x="3912982" y="3339018"/>
            <a:chExt cx="1307090" cy="1307090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0A101D6-F441-4A45-BC67-DD669B2277E7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F37DA097-46BA-4AB5-8192-47532D483AB1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10">
            <a:extLst>
              <a:ext uri="{FF2B5EF4-FFF2-40B4-BE49-F238E27FC236}">
                <a16:creationId xmlns:a16="http://schemas.microsoft.com/office/drawing/2014/main" id="{12F6DA05-8992-47A1-80D0-FCD4A693AE7E}"/>
              </a:ext>
            </a:extLst>
          </p:cNvPr>
          <p:cNvSpPr/>
          <p:nvPr/>
        </p:nvSpPr>
        <p:spPr>
          <a:xfrm>
            <a:off x="5448031" y="2118260"/>
            <a:ext cx="685676" cy="148208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5C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4" name="Straight Connector 7">
            <a:extLst>
              <a:ext uri="{FF2B5EF4-FFF2-40B4-BE49-F238E27FC236}">
                <a16:creationId xmlns:a16="http://schemas.microsoft.com/office/drawing/2014/main" id="{2C93CAA0-6A90-4A29-8CCC-DDA0FB46EEC0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9">
            <a:extLst>
              <a:ext uri="{FF2B5EF4-FFF2-40B4-BE49-F238E27FC236}">
                <a16:creationId xmlns:a16="http://schemas.microsoft.com/office/drawing/2014/main" id="{61AA0139-EF56-4E3D-81B3-D235A3D8B9FE}"/>
              </a:ext>
            </a:extLst>
          </p:cNvPr>
          <p:cNvSpPr/>
          <p:nvPr/>
        </p:nvSpPr>
        <p:spPr>
          <a:xfrm>
            <a:off x="5457216" y="1777228"/>
            <a:ext cx="2592000" cy="1368152"/>
          </a:xfrm>
          <a:prstGeom prst="rightArrow">
            <a:avLst/>
          </a:prstGeom>
          <a:solidFill>
            <a:srgbClr val="658E2E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B862592B-8A1F-4E9D-A248-F40C7EBD027E}"/>
              </a:ext>
            </a:extLst>
          </p:cNvPr>
          <p:cNvGrpSpPr/>
          <p:nvPr/>
        </p:nvGrpSpPr>
        <p:grpSpPr>
          <a:xfrm flipH="1" flipV="1">
            <a:off x="4218114" y="3586874"/>
            <a:ext cx="2592000" cy="1814320"/>
            <a:chOff x="4045951" y="2348472"/>
            <a:chExt cx="2592000" cy="1814320"/>
          </a:xfrm>
          <a:solidFill>
            <a:srgbClr val="596169"/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0F871962-3878-40C4-8226-055108A6E401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ight Arrow 40">
              <a:extLst>
                <a:ext uri="{FF2B5EF4-FFF2-40B4-BE49-F238E27FC236}">
                  <a16:creationId xmlns:a16="http://schemas.microsoft.com/office/drawing/2014/main" id="{08C36030-E2D9-4F58-BF09-A832BF537C25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TextBox 16">
            <a:extLst>
              <a:ext uri="{FF2B5EF4-FFF2-40B4-BE49-F238E27FC236}">
                <a16:creationId xmlns:a16="http://schemas.microsoft.com/office/drawing/2014/main" id="{A2153CC0-7B39-4DFE-9A85-5F78252C0BBA}"/>
              </a:ext>
            </a:extLst>
          </p:cNvPr>
          <p:cNvSpPr txBox="1"/>
          <p:nvPr/>
        </p:nvSpPr>
        <p:spPr>
          <a:xfrm>
            <a:off x="8162017" y="1032760"/>
            <a:ext cx="364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6570E486-E53A-4DB7-A37C-155406FA742B}"/>
              </a:ext>
            </a:extLst>
          </p:cNvPr>
          <p:cNvSpPr txBox="1"/>
          <p:nvPr/>
        </p:nvSpPr>
        <p:spPr>
          <a:xfrm>
            <a:off x="6000290" y="2193642"/>
            <a:ext cx="161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THE TECHNICAL BOARD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0AD5D89C-74C2-4EA5-B6A6-18ECD4DE3C8B}"/>
              </a:ext>
            </a:extLst>
          </p:cNvPr>
          <p:cNvSpPr txBox="1"/>
          <p:nvPr/>
        </p:nvSpPr>
        <p:spPr>
          <a:xfrm>
            <a:off x="4704290" y="4469156"/>
            <a:ext cx="161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THE GENERAL ASSEMBLY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8225698" y="1187369"/>
            <a:ext cx="3524866" cy="2409271"/>
          </a:xfrm>
          <a:prstGeom prst="roundRect">
            <a:avLst/>
          </a:prstGeom>
          <a:solidFill>
            <a:srgbClr val="FFFFFF">
              <a:alpha val="14118"/>
            </a:srgbClr>
          </a:solidFill>
          <a:ln w="28575">
            <a:solidFill>
              <a:srgbClr val="596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Technical Board consists of 6 members elected by the Pool's General Assembly for a period of 4 years in addition to the managers of the Pool, the Secretary General and the President of the FAIR (provided that his company is a member of the Pool).</a:t>
            </a:r>
            <a:endParaRPr lang="fr-FR" sz="1600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8225698" y="3895687"/>
            <a:ext cx="3524866" cy="2123853"/>
          </a:xfrm>
          <a:prstGeom prst="roundRect">
            <a:avLst/>
          </a:prstGeom>
          <a:solidFill>
            <a:srgbClr val="FFFFFF">
              <a:alpha val="14118"/>
            </a:srgbClr>
          </a:solidFill>
          <a:ln w="28575">
            <a:solidFill>
              <a:srgbClr val="6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current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Technical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Board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(2021-2024)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composed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of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India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Morocco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Egypt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Tunisia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Vietnam and UAE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represented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respectively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by the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following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companies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GIC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SCR, Misr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Insurance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TUNIS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Bao Minh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Insurance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and Al Ain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Ahlia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429838" y="1841771"/>
            <a:ext cx="3524866" cy="946231"/>
          </a:xfrm>
          <a:prstGeom prst="roundRect">
            <a:avLst/>
          </a:prstGeom>
          <a:solidFill>
            <a:srgbClr val="FFFFFF">
              <a:alpha val="14118"/>
            </a:srgbClr>
          </a:solidFill>
          <a:ln w="28575">
            <a:solidFill>
              <a:srgbClr val="6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Is the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supreme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auhority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of the Pool,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429838" y="3120221"/>
            <a:ext cx="3524866" cy="946231"/>
          </a:xfrm>
          <a:prstGeom prst="roundRect">
            <a:avLst/>
          </a:prstGeom>
          <a:solidFill>
            <a:srgbClr val="FFFFFF">
              <a:alpha val="14118"/>
            </a:srgbClr>
          </a:solidFill>
          <a:ln w="28575">
            <a:solidFill>
              <a:srgbClr val="596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It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composed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of all Pool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members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Secretary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General of FAIR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482376" y="4398671"/>
            <a:ext cx="3524866" cy="946231"/>
          </a:xfrm>
          <a:prstGeom prst="roundRect">
            <a:avLst/>
          </a:prstGeom>
          <a:solidFill>
            <a:srgbClr val="FFFFFF">
              <a:alpha val="14118"/>
            </a:srgbClr>
          </a:solidFill>
          <a:ln w="28575">
            <a:solidFill>
              <a:srgbClr val="658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Meets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every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two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years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in the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same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venue and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during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the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same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period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of the F.A.I.R General Meeting</a:t>
            </a:r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395184" y="141178"/>
            <a:ext cx="7757160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600" dirty="0">
              <a:latin typeface="Candara" panose="020E0502030303020204" pitchFamily="34" charset="0"/>
            </a:endParaRPr>
          </a:p>
        </p:txBody>
      </p:sp>
      <p:sp>
        <p:nvSpPr>
          <p:cNvPr id="61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1867153" flipH="1">
            <a:off x="6370901" y="4514803"/>
            <a:ext cx="143082" cy="4455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5599326" y="2289769"/>
            <a:ext cx="328055" cy="3280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andara" panose="020E0502030303020204" pitchFamily="34" charset="0"/>
              </a:rPr>
              <a:t>ORGANS OF THE FAIR AVIATION POOL</a:t>
            </a:r>
            <a:endParaRPr lang="fr-F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0">
            <a:extLst>
              <a:ext uri="{FF2B5EF4-FFF2-40B4-BE49-F238E27FC236}">
                <a16:creationId xmlns:a16="http://schemas.microsoft.com/office/drawing/2014/main" id="{6E623901-BD8B-4910-A8F7-FC7F8AB24359}"/>
              </a:ext>
            </a:extLst>
          </p:cNvPr>
          <p:cNvSpPr/>
          <p:nvPr/>
        </p:nvSpPr>
        <p:spPr>
          <a:xfrm rot="1639528">
            <a:off x="6299340" y="208764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rgbClr val="728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Callout 12">
            <a:extLst>
              <a:ext uri="{FF2B5EF4-FFF2-40B4-BE49-F238E27FC236}">
                <a16:creationId xmlns:a16="http://schemas.microsoft.com/office/drawing/2014/main" id="{A2993875-6227-44C1-A4C9-5609FCB6A62B}"/>
              </a:ext>
            </a:extLst>
          </p:cNvPr>
          <p:cNvSpPr/>
          <p:nvPr/>
        </p:nvSpPr>
        <p:spPr>
          <a:xfrm rot="1639528">
            <a:off x="6299342" y="500206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rgbClr val="394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4" name="Espace réservé pour une image  2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 b="5404"/>
          <a:stretch>
            <a:fillRect/>
          </a:stretch>
        </p:blipFill>
        <p:spPr/>
      </p:pic>
      <p:sp>
        <p:nvSpPr>
          <p:cNvPr id="25" name="Rectangle 24"/>
          <p:cNvSpPr/>
          <p:nvPr/>
        </p:nvSpPr>
        <p:spPr>
          <a:xfrm>
            <a:off x="7133292" y="1568943"/>
            <a:ext cx="466212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66"/>
                </a:solidFill>
                <a:latin typeface="Candara" panose="020E0502030303020204" pitchFamily="34" charset="0"/>
                <a:cs typeface="Arial" pitchFamily="34" charset="0"/>
              </a:rPr>
              <a:t>The Managers are appointed by the Pool's General Assembly for a term of 4 years subject to renewal to do all the administrative work for the good operation of the Pool</a:t>
            </a:r>
            <a:endParaRPr lang="fr-FR" dirty="0">
              <a:solidFill>
                <a:srgbClr val="000066"/>
              </a:solidFill>
              <a:latin typeface="Candara" panose="020E05020303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000066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3292" y="4393263"/>
            <a:ext cx="4554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00066"/>
                </a:solidFill>
                <a:latin typeface="Candara" panose="020E0502030303020204" pitchFamily="34" charset="0"/>
                <a:cs typeface="Arial" pitchFamily="34" charset="0"/>
              </a:rPr>
              <a:t>Société</a:t>
            </a:r>
            <a:r>
              <a:rPr lang="en-US" dirty="0">
                <a:solidFill>
                  <a:srgbClr val="000066"/>
                </a:solidFill>
                <a:latin typeface="Candara" panose="020E0502030303020204" pitchFamily="34" charset="0"/>
                <a:cs typeface="Arial" pitchFamily="34" charset="0"/>
              </a:rPr>
              <a:t> Centrale de </a:t>
            </a:r>
            <a:r>
              <a:rPr lang="en-US" dirty="0" err="1">
                <a:solidFill>
                  <a:srgbClr val="000066"/>
                </a:solidFill>
                <a:latin typeface="Candara" panose="020E0502030303020204" pitchFamily="34" charset="0"/>
                <a:cs typeface="Arial" pitchFamily="34" charset="0"/>
              </a:rPr>
              <a:t>Réassurance</a:t>
            </a:r>
            <a:r>
              <a:rPr lang="en-US" dirty="0">
                <a:solidFill>
                  <a:srgbClr val="000066"/>
                </a:solidFill>
                <a:latin typeface="Candara" panose="020E0502030303020204" pitchFamily="34" charset="0"/>
                <a:cs typeface="Arial" pitchFamily="34" charset="0"/>
              </a:rPr>
              <a:t> (Morocco) has been entrusted with the management of the FAIR Aviation Pool since its foundation  in 1989</a:t>
            </a:r>
            <a:endParaRPr lang="fr-FR" dirty="0">
              <a:solidFill>
                <a:srgbClr val="000066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rgbClr val="333E47"/>
                </a:solidFill>
                <a:latin typeface="Candara" panose="020E0502030303020204" pitchFamily="34" charset="0"/>
              </a:rPr>
              <a:t>THE MANAGERS</a:t>
            </a: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5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">
            <a:extLst>
              <a:ext uri="{FF2B5EF4-FFF2-40B4-BE49-F238E27FC236}">
                <a16:creationId xmlns:a16="http://schemas.microsoft.com/office/drawing/2014/main" id="{B9C5B864-E3E7-4793-8C2A-BBF75AAE80B1}"/>
              </a:ext>
            </a:extLst>
          </p:cNvPr>
          <p:cNvGrpSpPr/>
          <p:nvPr/>
        </p:nvGrpSpPr>
        <p:grpSpPr>
          <a:xfrm>
            <a:off x="172113" y="2346960"/>
            <a:ext cx="3811653" cy="4511040"/>
            <a:chOff x="3889868" y="2615973"/>
            <a:chExt cx="3503018" cy="4145774"/>
          </a:xfrm>
        </p:grpSpPr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B3624AD5-694C-4081-A171-C57B928B5EC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972F0C21-57E9-45E0-8F6F-227C9307F02F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8BCEB64B-1873-4961-BD3E-F5D7DA830442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A10D5E1E-7B59-4F98-A106-44AEB9AFB392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rgbClr val="DE2910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6584A934-E47D-405D-ADF1-24EA80E9F188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F0F532B4-E8A1-4AA4-B2D0-40A325FAD4E0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ABE4A52E-C235-4A76-A445-DB4C38C88E5A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id="{F3E2336D-3FDF-4192-96A3-F5E47EE0CC57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rgbClr val="DE2910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1">
              <a:extLst>
                <a:ext uri="{FF2B5EF4-FFF2-40B4-BE49-F238E27FC236}">
                  <a16:creationId xmlns:a16="http://schemas.microsoft.com/office/drawing/2014/main" id="{C952BCE3-F3F7-4243-A710-305D2EDD75D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2">
              <a:extLst>
                <a:ext uri="{FF2B5EF4-FFF2-40B4-BE49-F238E27FC236}">
                  <a16:creationId xmlns:a16="http://schemas.microsoft.com/office/drawing/2014/main" id="{9EF3D505-FB64-4970-835B-89B6301BCB8B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CBA0FC3-2860-46AD-B2BB-B21A72A3AA88}"/>
              </a:ext>
            </a:extLst>
          </p:cNvPr>
          <p:cNvSpPr/>
          <p:nvPr/>
        </p:nvSpPr>
        <p:spPr>
          <a:xfrm>
            <a:off x="4527426" y="2598487"/>
            <a:ext cx="505258" cy="50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58">
            <a:extLst>
              <a:ext uri="{FF2B5EF4-FFF2-40B4-BE49-F238E27FC236}">
                <a16:creationId xmlns:a16="http://schemas.microsoft.com/office/drawing/2014/main" id="{B27C0C06-4740-4500-8DEE-6DA32F7D50D9}"/>
              </a:ext>
            </a:extLst>
          </p:cNvPr>
          <p:cNvSpPr/>
          <p:nvPr/>
        </p:nvSpPr>
        <p:spPr>
          <a:xfrm>
            <a:off x="4619176" y="2694937"/>
            <a:ext cx="343171" cy="312357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5572" y="2482679"/>
            <a:ext cx="5972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err="1">
                <a:latin typeface="Candara" panose="020E0502030303020204" pitchFamily="34" charset="0"/>
              </a:rPr>
              <a:t>Following</a:t>
            </a:r>
            <a:r>
              <a:rPr lang="fr-FR" sz="2000" dirty="0">
                <a:latin typeface="Candara" panose="020E0502030303020204" pitchFamily="34" charset="0"/>
              </a:rPr>
              <a:t> the new </a:t>
            </a:r>
            <a:r>
              <a:rPr lang="fr-FR" sz="2000" dirty="0" err="1">
                <a:latin typeface="Candara" panose="020E0502030303020204" pitchFamily="34" charset="0"/>
              </a:rPr>
              <a:t>regulations</a:t>
            </a:r>
            <a:r>
              <a:rPr lang="fr-FR" sz="2000" dirty="0">
                <a:latin typeface="Candara" panose="020E0502030303020204" pitchFamily="34" charset="0"/>
              </a:rPr>
              <a:t> of the </a:t>
            </a:r>
            <a:r>
              <a:rPr lang="fr-FR" sz="2000" dirty="0" err="1">
                <a:latin typeface="Candara" panose="020E0502030303020204" pitchFamily="34" charset="0"/>
              </a:rPr>
              <a:t>chineese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 err="1">
                <a:latin typeface="Candara" panose="020E0502030303020204" pitchFamily="34" charset="0"/>
              </a:rPr>
              <a:t>Market</a:t>
            </a:r>
            <a:r>
              <a:rPr lang="fr-FR" sz="2000" dirty="0">
                <a:latin typeface="Candara" panose="020E0502030303020204" pitchFamily="34" charset="0"/>
              </a:rPr>
              <a:t> ‘ </a:t>
            </a:r>
            <a:r>
              <a:rPr lang="fr-FR" sz="2000" dirty="0" err="1">
                <a:latin typeface="Candara" panose="020E0502030303020204" pitchFamily="34" charset="0"/>
              </a:rPr>
              <a:t>Implementation</a:t>
            </a:r>
            <a:r>
              <a:rPr lang="fr-FR" sz="2000" dirty="0">
                <a:latin typeface="Candara" panose="020E0502030303020204" pitchFamily="34" charset="0"/>
              </a:rPr>
              <a:t> of </a:t>
            </a:r>
            <a:r>
              <a:rPr lang="fr-FR" sz="2000" dirty="0" err="1">
                <a:latin typeface="Candara" panose="020E0502030303020204" pitchFamily="34" charset="0"/>
              </a:rPr>
              <a:t>C-Ross</a:t>
            </a:r>
            <a:r>
              <a:rPr lang="fr-FR" sz="2000" dirty="0">
                <a:latin typeface="Candara" panose="020E0502030303020204" pitchFamily="34" charset="0"/>
              </a:rPr>
              <a:t>’,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9AA7AF-BC65-43B9-B0A0-17B163F03BFF}"/>
              </a:ext>
            </a:extLst>
          </p:cNvPr>
          <p:cNvSpPr/>
          <p:nvPr/>
        </p:nvSpPr>
        <p:spPr>
          <a:xfrm>
            <a:off x="4527426" y="4157950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ectangle 24"/>
          <p:cNvSpPr/>
          <p:nvPr/>
        </p:nvSpPr>
        <p:spPr>
          <a:xfrm>
            <a:off x="5335572" y="4050468"/>
            <a:ext cx="5972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latin typeface="Candara" panose="020E0502030303020204" pitchFamily="34" charset="0"/>
              </a:rPr>
              <a:t>FAIR Aviation Pool </a:t>
            </a:r>
            <a:r>
              <a:rPr lang="fr-FR" sz="2000" dirty="0" err="1">
                <a:latin typeface="Candara" panose="020E0502030303020204" pitchFamily="34" charset="0"/>
              </a:rPr>
              <a:t>is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 err="1">
                <a:latin typeface="Candara" panose="020E0502030303020204" pitchFamily="34" charset="0"/>
              </a:rPr>
              <a:t>registered</a:t>
            </a:r>
            <a:r>
              <a:rPr lang="fr-FR" sz="2000" dirty="0">
                <a:latin typeface="Candara" panose="020E0502030303020204" pitchFamily="34" charset="0"/>
              </a:rPr>
              <a:t> in the China </a:t>
            </a:r>
            <a:r>
              <a:rPr lang="fr-FR" sz="2000" dirty="0" err="1">
                <a:latin typeface="Candara" panose="020E0502030303020204" pitchFamily="34" charset="0"/>
              </a:rPr>
              <a:t>Insurance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 err="1">
                <a:latin typeface="Candara" panose="020E0502030303020204" pitchFamily="34" charset="0"/>
              </a:rPr>
              <a:t>Regulatory</a:t>
            </a:r>
            <a:r>
              <a:rPr lang="fr-FR" sz="2000" dirty="0">
                <a:latin typeface="Candara" panose="020E0502030303020204" pitchFamily="34" charset="0"/>
              </a:rPr>
              <a:t> Commission.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C4EE556-FFB9-4161-BEA9-F4D9ED8BAD4C}"/>
              </a:ext>
            </a:extLst>
          </p:cNvPr>
          <p:cNvSpPr/>
          <p:nvPr/>
        </p:nvSpPr>
        <p:spPr>
          <a:xfrm>
            <a:off x="4650845" y="4279605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 rot="10800000">
            <a:off x="-80737" y="-1295530"/>
            <a:ext cx="539927" cy="4152477"/>
            <a:chOff x="425772" y="829944"/>
            <a:chExt cx="820333" cy="399808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-1037652" y="2544274"/>
              <a:ext cx="3770012" cy="797502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ZoneTexte 29"/>
            <p:cNvSpPr txBox="1"/>
            <p:nvPr/>
          </p:nvSpPr>
          <p:spPr>
            <a:xfrm rot="16200000">
              <a:off x="-487799" y="1743515"/>
              <a:ext cx="2624640" cy="797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703353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rgbClr val="333E47"/>
                  </a:solidFill>
                  <a:latin typeface="Candara" panose="020E0502030303020204" pitchFamily="34" charset="0"/>
                </a:rPr>
                <a:t>The China </a:t>
              </a:r>
              <a:r>
                <a:rPr lang="fr-FR" sz="1200" b="1" kern="1200" dirty="0" err="1" smtClean="0">
                  <a:solidFill>
                    <a:srgbClr val="333E47"/>
                  </a:solidFill>
                  <a:latin typeface="Candara" panose="020E0502030303020204" pitchFamily="34" charset="0"/>
                </a:rPr>
                <a:t>Insurance</a:t>
              </a:r>
              <a:r>
                <a:rPr lang="fr-FR" sz="1200" b="1" kern="1200" dirty="0" smtClean="0">
                  <a:solidFill>
                    <a:srgbClr val="333E47"/>
                  </a:solidFill>
                  <a:latin typeface="Candara" panose="020E0502030303020204" pitchFamily="34" charset="0"/>
                </a:rPr>
                <a:t> </a:t>
              </a:r>
              <a:r>
                <a:rPr lang="fr-FR" sz="1200" b="1" kern="1200" dirty="0" err="1" smtClean="0">
                  <a:solidFill>
                    <a:srgbClr val="333E47"/>
                  </a:solidFill>
                  <a:latin typeface="Candara" panose="020E0502030303020204" pitchFamily="34" charset="0"/>
                </a:rPr>
                <a:t>Regulatory</a:t>
              </a:r>
              <a:r>
                <a:rPr lang="fr-FR" sz="1200" b="1" kern="1200" dirty="0" smtClean="0">
                  <a:solidFill>
                    <a:srgbClr val="333E47"/>
                  </a:solidFill>
                  <a:latin typeface="Candara" panose="020E0502030303020204" pitchFamily="34" charset="0"/>
                </a:rPr>
                <a:t> Commission (CIRC)</a:t>
              </a:r>
              <a:endParaRPr lang="fr-FR" sz="1200" b="1" kern="1200" dirty="0">
                <a:solidFill>
                  <a:srgbClr val="333E47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80" y="4148531"/>
            <a:ext cx="225503" cy="24497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333E47"/>
                </a:solidFill>
                <a:latin typeface="Candara" panose="020E0502030303020204" pitchFamily="34" charset="0"/>
                <a:cs typeface="Arial" pitchFamily="34" charset="0"/>
              </a:rPr>
              <a:t>Registration for Chinese regulatory authorities</a:t>
            </a:r>
          </a:p>
        </p:txBody>
      </p:sp>
      <p:sp>
        <p:nvSpPr>
          <p:cNvPr id="31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6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BA5B54-E717-4C0E-8C79-EB53585B3758}"/>
              </a:ext>
            </a:extLst>
          </p:cNvPr>
          <p:cNvGrpSpPr/>
          <p:nvPr/>
        </p:nvGrpSpPr>
        <p:grpSpPr>
          <a:xfrm>
            <a:off x="4119043" y="2276873"/>
            <a:ext cx="3953918" cy="3953918"/>
            <a:chOff x="3018304" y="1378093"/>
            <a:chExt cx="3096668" cy="309666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DA077B9A-C7A2-4B72-A1BC-0E7A1F7B189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rgbClr val="3CB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9E04B97-5198-4290-AAAD-4401FD73223D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FFB2E-9C2B-4223-82F3-BD2B7820795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7BFB99C0-6AFB-4425-8073-F6A6018DB73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2792F284-EF2D-4D5D-87A2-22D271BD1F69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rgbClr val="2BC7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1326B06-97DA-4306-812E-05C5393DB361}"/>
                </a:ext>
              </a:extLst>
            </p:cNvPr>
            <p:cNvSpPr/>
            <p:nvPr/>
          </p:nvSpPr>
          <p:spPr>
            <a:xfrm rot="2854073">
              <a:off x="3018305" y="1378093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9DE8B1F4-E492-4925-B25C-5E654BBF52A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rgbClr val="7CD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C9A36BB5-6853-4E9F-ABF4-BFC2D109A998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00D8306D-4B50-46FB-B8DD-4D9ACF6DCD82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05841-D4A1-4E4E-BADE-599184B6786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3BABDD09-274F-4885-8E8B-BD61DDB5B259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A66EB-518B-43B7-966C-02845D5224C3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53153FB9-0028-4E10-8119-147BCB4750A9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24" y="3163074"/>
            <a:ext cx="2906553" cy="193079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87282" y="1404404"/>
            <a:ext cx="382030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Write aviation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risks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ceded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from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the FAIR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members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and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other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Afro-Asian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markets</a:t>
            </a:r>
            <a:endParaRPr lang="fr-F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8630" y="2992254"/>
            <a:ext cx="32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Increase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the aviation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retention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capacity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of Afro-Asian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markets</a:t>
            </a:r>
            <a:endParaRPr lang="fr-F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7406" y="4461796"/>
            <a:ext cx="307848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Increase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the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number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of the FAIR Aviation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Pool’s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members</a:t>
            </a:r>
            <a:endParaRPr lang="fr-F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11240" y="1373103"/>
            <a:ext cx="34559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Establish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a more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selective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approch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based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on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solid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technical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risk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assessment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88776" y="2992254"/>
            <a:ext cx="2770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Secure new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risks</a:t>
            </a:r>
            <a:r>
              <a:rPr lang="fr-FR" dirty="0">
                <a:solidFill>
                  <a:srgbClr val="002060"/>
                </a:solidFill>
                <a:latin typeface="Candara" panose="020E0502030303020204" pitchFamily="34" charset="0"/>
              </a:rPr>
              <a:t> in the Afro-Asian aviation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market</a:t>
            </a:r>
            <a:endParaRPr lang="fr-FR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andara" panose="020E0502030303020204" pitchFamily="34" charset="0"/>
              </a:rPr>
              <a:t>Objectives of the FAIR AVIATION POOL</a:t>
            </a:r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41510" y="4967932"/>
            <a:ext cx="27709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Make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new 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partnerships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with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A-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rated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reinsurers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for </a:t>
            </a:r>
            <a:r>
              <a:rPr lang="fr-FR" dirty="0" err="1">
                <a:solidFill>
                  <a:srgbClr val="002060"/>
                </a:solidFill>
                <a:latin typeface="Candara" panose="020E0502030303020204" pitchFamily="34" charset="0"/>
              </a:rPr>
              <a:t>F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ronting</a:t>
            </a:r>
            <a:r>
              <a:rPr lang="fr-FR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purposes</a:t>
            </a:r>
            <a:endParaRPr lang="fr-FR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18287"/>
          <a:stretch>
            <a:fillRect/>
          </a:stretch>
        </p:blipFill>
        <p:spPr>
          <a:xfrm>
            <a:off x="5798597" y="0"/>
            <a:ext cx="6530564" cy="6858000"/>
          </a:xfrm>
        </p:spPr>
      </p:pic>
      <p:sp>
        <p:nvSpPr>
          <p:cNvPr id="9" name="Rectangle à coins arrondis 8"/>
          <p:cNvSpPr/>
          <p:nvPr/>
        </p:nvSpPr>
        <p:spPr>
          <a:xfrm>
            <a:off x="514421" y="1188088"/>
            <a:ext cx="4926259" cy="947966"/>
          </a:xfrm>
          <a:prstGeom prst="roundRect">
            <a:avLst/>
          </a:prstGeom>
          <a:solidFill>
            <a:srgbClr val="809090">
              <a:alpha val="25882"/>
            </a:srgbClr>
          </a:solidFill>
          <a:ln w="19050">
            <a:solidFill>
              <a:srgbClr val="333E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All members willing to offer aviation risks may join the FAIR Aviation Pool. Membership is approved by the Technical Board </a:t>
            </a:r>
            <a:endParaRPr lang="fr-FR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14422" y="4680272"/>
            <a:ext cx="4926259" cy="1072537"/>
          </a:xfrm>
          <a:prstGeom prst="roundRect">
            <a:avLst/>
          </a:prstGeom>
          <a:solidFill>
            <a:srgbClr val="809090">
              <a:alpha val="25882"/>
            </a:srgbClr>
          </a:solidFill>
          <a:ln w="19050">
            <a:solidFill>
              <a:srgbClr val="333E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  <a:cs typeface="Times New Roman" pitchFamily="18" charset="0"/>
              </a:rPr>
              <a:t>Members participation</a:t>
            </a:r>
            <a:r>
              <a:rPr lang="en-US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: </a:t>
            </a:r>
            <a:endParaRPr lang="en-US" dirty="0">
              <a:solidFill>
                <a:srgbClr val="002060"/>
              </a:solidFill>
              <a:latin typeface="Candara" pitchFamily="34" charset="0"/>
              <a:cs typeface="Times New Roman" pitchFamily="18" charset="0"/>
            </a:endParaRPr>
          </a:p>
          <a:p>
            <a:pPr lvl="0" algn="ctr" defTabSz="457200"/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Min. USD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100</a:t>
            </a:r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 000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/</a:t>
            </a:r>
          </a:p>
          <a:p>
            <a:pPr lvl="0" algn="ctr" defTabSz="457200"/>
            <a:r>
              <a:rPr lang="en-US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Max. USD 1 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500</a:t>
            </a:r>
            <a:r>
              <a:rPr lang="en-US" b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 000</a:t>
            </a:r>
          </a:p>
        </p:txBody>
      </p:sp>
      <p:sp>
        <p:nvSpPr>
          <p:cNvPr id="11" name="Rectangle à coins arrondis 16"/>
          <p:cNvSpPr/>
          <p:nvPr/>
        </p:nvSpPr>
        <p:spPr>
          <a:xfrm>
            <a:off x="514422" y="2787813"/>
            <a:ext cx="4926259" cy="1240700"/>
          </a:xfrm>
          <a:prstGeom prst="roundRect">
            <a:avLst/>
          </a:prstGeom>
          <a:solidFill>
            <a:srgbClr val="809090">
              <a:alpha val="25882"/>
            </a:srgbClr>
          </a:solidFill>
          <a:ln w="19050">
            <a:solidFill>
              <a:srgbClr val="333E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dirty="0" smtClean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Members of the POOL shall be liable for the obligations of any reinsurer who becomes unable to meet his obligations due to bankruptcy or liquidation or any other reason</a:t>
            </a:r>
            <a:endParaRPr lang="fr-FR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5" y="221396"/>
            <a:ext cx="6428182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MEMBERSHIP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5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</a:rPr>
              <a:t>8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678857" y="188941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437156" y="3121528"/>
            <a:ext cx="3640686" cy="886777"/>
          </a:xfrm>
          <a:prstGeom prst="roundRect">
            <a:avLst>
              <a:gd name="adj" fmla="val 50000"/>
            </a:avLst>
          </a:prstGeom>
          <a:solidFill>
            <a:srgbClr val="BDC0C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678857" y="440172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9" b="12669"/>
          <a:stretch>
            <a:fillRect/>
          </a:stretch>
        </p:blipFill>
        <p:spPr>
          <a:xfrm>
            <a:off x="458788" y="1761490"/>
            <a:ext cx="1800225" cy="1008063"/>
          </a:xfrm>
          <a:ln>
            <a:solidFill>
              <a:srgbClr val="00B050"/>
            </a:solidFill>
          </a:ln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5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b="225"/>
          <a:stretch>
            <a:fillRect/>
          </a:stretch>
        </p:blipFill>
        <p:spPr>
          <a:xfrm>
            <a:off x="458788" y="2999740"/>
            <a:ext cx="1800225" cy="1008063"/>
          </a:xfrm>
          <a:ln>
            <a:solidFill>
              <a:srgbClr val="000000"/>
            </a:solidFill>
          </a:ln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5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 b="6752"/>
          <a:stretch>
            <a:fillRect/>
          </a:stretch>
        </p:blipFill>
        <p:spPr>
          <a:xfrm>
            <a:off x="458788" y="4237990"/>
            <a:ext cx="1800225" cy="1008063"/>
          </a:xfrm>
          <a:ln>
            <a:solidFill>
              <a:srgbClr val="00B050"/>
            </a:solidFill>
          </a:ln>
        </p:spPr>
      </p:pic>
      <p:sp>
        <p:nvSpPr>
          <p:cNvPr id="32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8475569" y="188941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8233868" y="3121529"/>
            <a:ext cx="3640686" cy="886776"/>
          </a:xfrm>
          <a:prstGeom prst="roundRect">
            <a:avLst>
              <a:gd name="adj" fmla="val 50000"/>
            </a:avLst>
          </a:prstGeom>
          <a:solidFill>
            <a:srgbClr val="BDC0C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8475569" y="440172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4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8011"/>
          <a:stretch>
            <a:fillRect/>
          </a:stretch>
        </p:blipFill>
        <p:spPr>
          <a:xfrm>
            <a:off x="6256338" y="1761490"/>
            <a:ext cx="1800225" cy="1008063"/>
          </a:xfrm>
          <a:ln>
            <a:solidFill>
              <a:srgbClr val="00B050"/>
            </a:solidFill>
          </a:ln>
        </p:spPr>
      </p:pic>
      <p:pic>
        <p:nvPicPr>
          <p:cNvPr id="17" name="Espace réservé pour une image  16"/>
          <p:cNvPicPr>
            <a:picLocks noGrp="1" noChangeAspect="1"/>
          </p:cNvPicPr>
          <p:nvPr>
            <p:ph type="pic" sz="quarter" idx="5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8003"/>
          <a:stretch>
            <a:fillRect/>
          </a:stretch>
        </p:blipFill>
        <p:spPr>
          <a:xfrm>
            <a:off x="6256338" y="2999740"/>
            <a:ext cx="1800225" cy="1008063"/>
          </a:xfrm>
          <a:ln>
            <a:solidFill>
              <a:srgbClr val="000000"/>
            </a:solidFill>
          </a:ln>
        </p:spPr>
      </p:pic>
      <p:pic>
        <p:nvPicPr>
          <p:cNvPr id="14" name="Espace réservé pour une image  13"/>
          <p:cNvPicPr>
            <a:picLocks noGrp="1" noChangeAspect="1"/>
          </p:cNvPicPr>
          <p:nvPr>
            <p:ph type="pic" sz="quarter" idx="5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 b="2803"/>
          <a:stretch>
            <a:fillRect/>
          </a:stretch>
        </p:blipFill>
        <p:spPr>
          <a:xfrm>
            <a:off x="6256338" y="4237990"/>
            <a:ext cx="1800225" cy="1008063"/>
          </a:xfrm>
          <a:ln>
            <a:solidFill>
              <a:srgbClr val="00B050"/>
            </a:solidFill>
          </a:ln>
        </p:spPr>
      </p:pic>
      <p:sp>
        <p:nvSpPr>
          <p:cNvPr id="40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437156" y="4373324"/>
            <a:ext cx="3640686" cy="873168"/>
          </a:xfrm>
          <a:prstGeom prst="roundRect">
            <a:avLst>
              <a:gd name="adj" fmla="val 50000"/>
            </a:avLst>
          </a:prstGeom>
          <a:solidFill>
            <a:srgbClr val="98B475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437156" y="1865374"/>
            <a:ext cx="3640686" cy="904746"/>
          </a:xfrm>
          <a:prstGeom prst="roundRect">
            <a:avLst>
              <a:gd name="adj" fmla="val 50000"/>
            </a:avLst>
          </a:prstGeom>
          <a:solidFill>
            <a:srgbClr val="98B475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8233868" y="1865374"/>
            <a:ext cx="3640686" cy="904746"/>
          </a:xfrm>
          <a:prstGeom prst="roundRect">
            <a:avLst>
              <a:gd name="adj" fmla="val 50000"/>
            </a:avLst>
          </a:prstGeom>
          <a:solidFill>
            <a:srgbClr val="98B475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8256040" y="4353648"/>
            <a:ext cx="3640686" cy="892843"/>
          </a:xfrm>
          <a:prstGeom prst="roundRect">
            <a:avLst>
              <a:gd name="adj" fmla="val 50000"/>
            </a:avLst>
          </a:prstGeom>
          <a:solidFill>
            <a:srgbClr val="98B475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383" y="2097233"/>
            <a:ext cx="3457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Aircraft hull and/or other business allocated to the hull section.</a:t>
            </a:r>
            <a:endParaRPr lang="fr-FR" sz="14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6318" y="3243739"/>
            <a:ext cx="3641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Passengers Personal Accidents, aircrews, air operators, etc. Loss of use, Consequential Loss Insurance in respect of partial Loss...</a:t>
            </a:r>
            <a:endParaRPr lang="fr-FR" sz="14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4231" y="4661569"/>
            <a:ext cx="2786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Cargo and/or Baggage Insurance...</a:t>
            </a:r>
            <a:endParaRPr lang="fr-FR" sz="14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0492" y="1902248"/>
            <a:ext cx="37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Aircraft liabilities such as Third Party Legal Liability, Passenger Legal Liability, Baggage Liability, Freight Cargo and Mail, Legal Liability, Airport Owners and Operators Legal Liability, Products Legal Liability...</a:t>
            </a:r>
            <a:endParaRPr lang="fr-FR" sz="12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55481" y="4661569"/>
            <a:ext cx="2197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AVN52,War, Hi-jacking etc</a:t>
            </a:r>
            <a:r>
              <a:rPr lang="en-US" sz="12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. </a:t>
            </a:r>
            <a:endParaRPr lang="fr-FR" sz="12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5569" y="3272938"/>
            <a:ext cx="3102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Loss of license Insurance for pilots, flying engineers</a:t>
            </a:r>
            <a:endParaRPr lang="fr-FR" sz="1400" dirty="0">
              <a:solidFill>
                <a:srgbClr val="00206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5197986" y="6352143"/>
            <a:ext cx="215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28B38"/>
                </a:solidFill>
                <a:latin typeface="Candara" panose="020E0502030303020204" pitchFamily="34" charset="0"/>
              </a:rPr>
              <a:t>FAIR AVIATION POOL</a:t>
            </a:r>
            <a:endParaRPr lang="fr-FR" sz="1200" dirty="0">
              <a:solidFill>
                <a:srgbClr val="728B38"/>
              </a:solidFill>
              <a:latin typeface="Candara" panose="020E0502030303020204" pitchFamily="34" charset="0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6139211"/>
            <a:ext cx="1082040" cy="718789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 txBox="1">
            <a:spLocks/>
          </p:cNvSpPr>
          <p:nvPr/>
        </p:nvSpPr>
        <p:spPr>
          <a:xfrm>
            <a:off x="2395184" y="221396"/>
            <a:ext cx="7757159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>
                <a:latin typeface="Candara" panose="020E0502030303020204" pitchFamily="34" charset="0"/>
              </a:rPr>
              <a:t>LINES OF BUSINESS</a:t>
            </a:r>
          </a:p>
        </p:txBody>
      </p:sp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10989128" y="6352144"/>
            <a:ext cx="364671" cy="3693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tx1">
                    <a:tint val="75000"/>
                  </a:schemeClr>
                </a:solidFill>
              </a:rPr>
              <a:t>9</a:t>
            </a:r>
            <a:endParaRPr lang="fr-FR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alpha val="1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1344</Words>
  <Application>Microsoft Office PowerPoint</Application>
  <PresentationFormat>Grand écran</PresentationFormat>
  <Paragraphs>161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맑은 고딕</vt:lpstr>
      <vt:lpstr>Aparajita</vt:lpstr>
      <vt:lpstr>Arial</vt:lpstr>
      <vt:lpstr>Arial Unicode MS</vt:lpstr>
      <vt:lpstr>Calibri</vt:lpstr>
      <vt:lpstr>Calibri Light</vt:lpstr>
      <vt:lpstr>Cambria</vt:lpstr>
      <vt:lpstr>Candara</vt:lpstr>
      <vt:lpstr>Times New Roman</vt:lpstr>
      <vt:lpstr>ZapfDingbatsITC</vt:lpstr>
      <vt:lpstr>Office Theme</vt:lpstr>
      <vt:lpstr>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sabah majd</dc:creator>
  <cp:lastModifiedBy>MAJD SABAH</cp:lastModifiedBy>
  <cp:revision>188</cp:revision>
  <cp:lastPrinted>2023-02-07T10:04:08Z</cp:lastPrinted>
  <dcterms:created xsi:type="dcterms:W3CDTF">2020-10-21T19:46:33Z</dcterms:created>
  <dcterms:modified xsi:type="dcterms:W3CDTF">2023-02-13T08:16:31Z</dcterms:modified>
</cp:coreProperties>
</file>